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theme/themeOverride1.xml" ContentType="application/vnd.openxmlformats-officedocument.themeOverrid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theme/themeOverride2.xml" ContentType="application/vnd.openxmlformats-officedocument.themeOverrid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theme/themeOverride3.xml" ContentType="application/vnd.openxmlformats-officedocument.themeOverride+xml"/>
  <Override PartName="/ppt/notesSlides/notesSlide2.xml" ContentType="application/vnd.openxmlformats-officedocument.presentationml.notesSlid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charts/chart6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ppt/charts/chart7.xml" ContentType="application/vnd.openxmlformats-officedocument.drawingml.chart+xml"/>
  <Override PartName="/ppt/charts/style7.xml" ContentType="application/vnd.ms-office.chartstyle+xml"/>
  <Override PartName="/ppt/charts/colors7.xml" ContentType="application/vnd.ms-office.chartcolorstyle+xml"/>
  <Override PartName="/ppt/charts/chart8.xml" ContentType="application/vnd.openxmlformats-officedocument.drawingml.chart+xml"/>
  <Override PartName="/ppt/charts/style8.xml" ContentType="application/vnd.ms-office.chartstyle+xml"/>
  <Override PartName="/ppt/charts/colors8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4730" r:id="rId1"/>
  </p:sldMasterIdLst>
  <p:notesMasterIdLst>
    <p:notesMasterId r:id="rId14"/>
  </p:notesMasterIdLst>
  <p:handoutMasterIdLst>
    <p:handoutMasterId r:id="rId15"/>
  </p:handoutMasterIdLst>
  <p:sldIdLst>
    <p:sldId id="256" r:id="rId2"/>
    <p:sldId id="270" r:id="rId3"/>
    <p:sldId id="258" r:id="rId4"/>
    <p:sldId id="257" r:id="rId5"/>
    <p:sldId id="260" r:id="rId6"/>
    <p:sldId id="262" r:id="rId7"/>
    <p:sldId id="263" r:id="rId8"/>
    <p:sldId id="264" r:id="rId9"/>
    <p:sldId id="266" r:id="rId10"/>
    <p:sldId id="267" r:id="rId11"/>
    <p:sldId id="269" r:id="rId12"/>
    <p:sldId id="268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9CCFF"/>
    <a:srgbClr val="FF0066"/>
    <a:srgbClr val="FFFFCC"/>
    <a:srgbClr val="FFCCFF"/>
    <a:srgbClr val="CCFFFF"/>
    <a:srgbClr val="FF0000"/>
    <a:srgbClr val="CC0000"/>
    <a:srgbClr val="F9A057"/>
    <a:srgbClr val="FF7C80"/>
    <a:srgbClr val="FF33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717" autoAdjust="0"/>
  </p:normalViewPr>
  <p:slideViewPr>
    <p:cSldViewPr snapToGrid="0">
      <p:cViewPr varScale="1">
        <p:scale>
          <a:sx n="83" d="100"/>
          <a:sy n="83" d="100"/>
        </p:scale>
        <p:origin x="686" y="67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66" d="100"/>
          <a:sy n="66" d="100"/>
        </p:scale>
        <p:origin x="3134" y="7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Miha\Desktop\curs%20testare%20manuala\pt%20proiect\2%20TEST%20DATA\final\TEST%20DATA_final_24.07.2021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1.xml"/><Relationship Id="rId2" Type="http://schemas.microsoft.com/office/2011/relationships/chartColorStyle" Target="colors2.xml"/><Relationship Id="rId1" Type="http://schemas.microsoft.com/office/2011/relationships/chartStyle" Target="style2.xml"/><Relationship Id="rId4" Type="http://schemas.openxmlformats.org/officeDocument/2006/relationships/package" Target="../embeddings/Microsoft_Excel_Worksheet.xlsx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2.xml"/><Relationship Id="rId2" Type="http://schemas.microsoft.com/office/2011/relationships/chartColorStyle" Target="colors3.xml"/><Relationship Id="rId1" Type="http://schemas.microsoft.com/office/2011/relationships/chartStyle" Target="style3.xml"/><Relationship Id="rId4" Type="http://schemas.openxmlformats.org/officeDocument/2006/relationships/package" Target="../embeddings/Microsoft_Excel_Worksheet1.xlsx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3.xml"/><Relationship Id="rId2" Type="http://schemas.microsoft.com/office/2011/relationships/chartColorStyle" Target="colors4.xml"/><Relationship Id="rId1" Type="http://schemas.microsoft.com/office/2011/relationships/chartStyle" Target="style4.xml"/><Relationship Id="rId4" Type="http://schemas.openxmlformats.org/officeDocument/2006/relationships/package" Target="../embeddings/Microsoft_Excel_Worksheet2.xlsx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3.xlsx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_rels/chart6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Miha\Desktop\curs%20testare%20manuala\pt%20proiect\0%20proiect%20final\aditionale\bugs_19.07.2021_final.xlsm" TargetMode="External"/><Relationship Id="rId2" Type="http://schemas.microsoft.com/office/2011/relationships/chartColorStyle" Target="colors6.xml"/><Relationship Id="rId1" Type="http://schemas.microsoft.com/office/2011/relationships/chartStyle" Target="style6.xml"/></Relationships>
</file>

<file path=ppt/charts/_rels/chart7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Miha\Desktop\curs%20testare%20manuala\pt%20proiect\2%20TEST%20DATA\TEST%20DATA_final_16.07.2021.xlsx" TargetMode="External"/><Relationship Id="rId2" Type="http://schemas.microsoft.com/office/2011/relationships/chartColorStyle" Target="colors7.xml"/><Relationship Id="rId1" Type="http://schemas.microsoft.com/office/2011/relationships/chartStyle" Target="style7.xml"/></Relationships>
</file>

<file path=ppt/charts/_rels/chart8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Miha\Desktop\curs%20testare%20manuala\pt%20proiect\2%20TEST%20DATA\TEST%20DATA_final_16.07.2021.xlsx" TargetMode="External"/><Relationship Id="rId2" Type="http://schemas.microsoft.com/office/2011/relationships/chartColorStyle" Target="colors8.xml"/><Relationship Id="rId1" Type="http://schemas.microsoft.com/office/2011/relationships/chartStyle" Target="style8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000" b="1" i="0" u="none" strike="noStrike" kern="1200" spc="100" baseline="0">
                <a:solidFill>
                  <a:schemeClr val="lt1">
                    <a:lumMod val="95000"/>
                  </a:schemeClr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pPr>
            <a:r>
              <a:rPr lang="en-US" sz="2000" dirty="0">
                <a:solidFill>
                  <a:sysClr val="windowText" lastClr="000000"/>
                </a:solidFill>
              </a:rPr>
              <a:t>NON-FUNCTIONAL</a:t>
            </a:r>
            <a:r>
              <a:rPr lang="en-US" sz="2000" baseline="0" dirty="0">
                <a:solidFill>
                  <a:sysClr val="windowText" lastClr="000000"/>
                </a:solidFill>
              </a:rPr>
              <a:t> TESTING</a:t>
            </a:r>
            <a:endParaRPr lang="en-US" sz="2000" dirty="0">
              <a:solidFill>
                <a:sysClr val="windowText" lastClr="000000"/>
              </a:solidFill>
            </a:endParaRPr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000" b="1" i="0" u="none" strike="noStrike" kern="1200" spc="100" baseline="0">
              <a:solidFill>
                <a:schemeClr val="lt1">
                  <a:lumMod val="95000"/>
                </a:schemeClr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view3D>
      <c:rotX val="30"/>
      <c:rotY val="0"/>
      <c:depthPercent val="100"/>
      <c:rAngAx val="0"/>
    </c:view3D>
    <c:floor>
      <c:thickness val="0"/>
      <c:spPr>
        <a:noFill/>
        <a:ln>
          <a:noFill/>
        </a:ln>
        <a:effectLst/>
        <a:sp3d/>
      </c:spPr>
    </c:floor>
    <c:sideWall>
      <c:thickness val="0"/>
      <c:spPr>
        <a:noFill/>
        <a:ln>
          <a:noFill/>
        </a:ln>
        <a:effectLst/>
        <a:sp3d/>
      </c:spPr>
    </c:sideWall>
    <c:backWall>
      <c:thickness val="0"/>
      <c:spPr>
        <a:noFill/>
        <a:ln>
          <a:noFill/>
        </a:ln>
        <a:effectLst/>
        <a:sp3d/>
      </c:spPr>
    </c:backWall>
    <c:plotArea>
      <c:layout>
        <c:manualLayout>
          <c:layoutTarget val="inner"/>
          <c:xMode val="edge"/>
          <c:yMode val="edge"/>
          <c:x val="0.10701302019136365"/>
          <c:y val="0.19137574653996978"/>
          <c:w val="0.82306824452708394"/>
          <c:h val="0.64671062526024015"/>
        </c:manualLayout>
      </c:layout>
      <c:pie3DChart>
        <c:varyColors val="1"/>
        <c:ser>
          <c:idx val="0"/>
          <c:order val="0"/>
          <c:spPr>
            <a:ln>
              <a:solidFill>
                <a:schemeClr val="accent1"/>
              </a:solidFill>
            </a:ln>
          </c:spPr>
          <c:dPt>
            <c:idx val="0"/>
            <c:bubble3D val="0"/>
            <c:spPr>
              <a:solidFill>
                <a:srgbClr val="FFFF99"/>
              </a:solidFill>
              <a:ln>
                <a:solidFill>
                  <a:schemeClr val="accent1"/>
                </a:solidFill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threePt" dir="t">
                  <a:rot lat="0" lon="0" rev="19800000"/>
                </a:lightRig>
              </a:scene3d>
              <a:sp3d>
                <a:contourClr>
                  <a:schemeClr val="accent1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1-1623-4412-A46F-101CC0E37B40}"/>
              </c:ext>
            </c:extLst>
          </c:dPt>
          <c:dPt>
            <c:idx val="1"/>
            <c:bubble3D val="0"/>
            <c:spPr>
              <a:solidFill>
                <a:srgbClr val="92D050"/>
              </a:solidFill>
              <a:ln>
                <a:solidFill>
                  <a:schemeClr val="accent1"/>
                </a:solidFill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threePt" dir="t">
                  <a:rot lat="0" lon="0" rev="19800000"/>
                </a:lightRig>
              </a:scene3d>
              <a:sp3d>
                <a:contourClr>
                  <a:schemeClr val="accent1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3-1623-4412-A46F-101CC0E37B40}"/>
              </c:ext>
            </c:extLst>
          </c:dPt>
          <c:dPt>
            <c:idx val="2"/>
            <c:bubble3D val="0"/>
            <c:spPr>
              <a:solidFill>
                <a:schemeClr val="bg2">
                  <a:lumMod val="90000"/>
                </a:schemeClr>
              </a:solidFill>
              <a:ln>
                <a:solidFill>
                  <a:schemeClr val="accent1"/>
                </a:solidFill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threePt" dir="t">
                  <a:rot lat="0" lon="0" rev="19800000"/>
                </a:lightRig>
              </a:scene3d>
              <a:sp3d>
                <a:contourClr>
                  <a:schemeClr val="accent1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5-1623-4412-A46F-101CC0E37B40}"/>
              </c:ext>
            </c:extLst>
          </c:dPt>
          <c:dPt>
            <c:idx val="3"/>
            <c:bubble3D val="0"/>
            <c:spPr>
              <a:solidFill>
                <a:schemeClr val="accent2">
                  <a:lumMod val="60000"/>
                  <a:lumOff val="40000"/>
                </a:schemeClr>
              </a:solidFill>
              <a:ln>
                <a:solidFill>
                  <a:schemeClr val="accent1"/>
                </a:solidFill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threePt" dir="t">
                  <a:rot lat="0" lon="0" rev="19800000"/>
                </a:lightRig>
              </a:scene3d>
              <a:sp3d>
                <a:contourClr>
                  <a:schemeClr val="accent1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7-1623-4412-A46F-101CC0E37B40}"/>
              </c:ext>
            </c:extLst>
          </c:dPt>
          <c:dLbls>
            <c:dLbl>
              <c:idx val="0"/>
              <c:layout>
                <c:manualLayout>
                  <c:x val="-3.475719299831935E-2"/>
                  <c:y val="-0.11839757125247934"/>
                </c:manualLayout>
              </c:layout>
              <c:tx>
                <c:rich>
                  <a:bodyPr rot="0" spcFirstLastPara="1" vertOverflow="ellipsis" vert="horz" wrap="square" lIns="38100" tIns="19050" rIns="38100" bIns="19050" anchor="ctr" anchorCtr="1">
                    <a:noAutofit/>
                  </a:bodyPr>
                  <a:lstStyle/>
                  <a:p>
                    <a:pPr>
                      <a:defRPr sz="1400" b="1" i="0" u="none" strike="noStrike" kern="1200" baseline="0">
                        <a:solidFill>
                          <a:sysClr val="windowText" lastClr="000000"/>
                        </a:solidFill>
                        <a:latin typeface="+mn-lt"/>
                        <a:ea typeface="+mn-ea"/>
                        <a:cs typeface="+mn-cs"/>
                      </a:defRPr>
                    </a:pPr>
                    <a:fld id="{74E39D2A-9E44-4C70-83BA-724CADAEA317}" type="CATEGORYNAME">
                      <a:rPr lang="en-US" sz="1400" b="1">
                        <a:solidFill>
                          <a:sysClr val="windowText" lastClr="000000"/>
                        </a:solidFill>
                      </a:rPr>
                      <a:pPr>
                        <a:defRPr sz="1400" b="1">
                          <a:solidFill>
                            <a:sysClr val="windowText" lastClr="000000"/>
                          </a:solidFill>
                        </a:defRPr>
                      </a:pPr>
                      <a:t>[CATEGORY NAME]</a:t>
                    </a:fld>
                    <a:r>
                      <a:rPr lang="en-US" sz="1400" b="1">
                        <a:solidFill>
                          <a:schemeClr val="bg1"/>
                        </a:solidFill>
                      </a:rPr>
                      <a:t>
</a:t>
                    </a:r>
                    <a:fld id="{233B8B09-525A-4515-93BD-CB4A3C3D65BC}" type="PERCENTAGE">
                      <a:rPr lang="en-US" sz="1400" b="1">
                        <a:solidFill>
                          <a:sysClr val="windowText" lastClr="000000"/>
                        </a:solidFill>
                      </a:rPr>
                      <a:pPr>
                        <a:defRPr sz="1400" b="1">
                          <a:solidFill>
                            <a:sysClr val="windowText" lastClr="000000"/>
                          </a:solidFill>
                        </a:defRPr>
                      </a:pPr>
                      <a:t>[PERCENTAGE]</a:t>
                    </a:fld>
                    <a:endParaRPr lang="en-US" sz="1400" b="1">
                      <a:solidFill>
                        <a:schemeClr val="bg1"/>
                      </a:solidFill>
                    </a:endParaRPr>
                  </a:p>
                </c:rich>
              </c:tx>
              <c:spPr>
                <a:noFill/>
                <a:ln>
                  <a:noFill/>
                </a:ln>
                <a:effectLst>
                  <a:softEdge rad="12700"/>
                </a:effectLst>
              </c:spPr>
              <c:txPr>
                <a:bodyPr rot="0" spcFirstLastPara="1" vertOverflow="ellipsis" vert="horz" wrap="square" lIns="38100" tIns="19050" rIns="38100" bIns="19050" anchor="ctr" anchorCtr="1">
                  <a:noAutofit/>
                </a:bodyPr>
                <a:lstStyle/>
                <a:p>
                  <a:pPr>
                    <a:defRPr sz="1400" b="1" i="0" u="none" strike="noStrike" kern="1200" baseline="0">
                      <a:solidFill>
                        <a:sysClr val="windowText" lastClr="000000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bestFit"/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0.23855323899640629"/>
                      <c:h val="0.12548646201024558"/>
                    </c:manualLayout>
                  </c15:layout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1-1623-4412-A46F-101CC0E37B40}"/>
                </c:ext>
              </c:extLst>
            </c:dLbl>
            <c:dLbl>
              <c:idx val="2"/>
              <c:layout>
                <c:manualLayout>
                  <c:x val="3.9050976115908094E-3"/>
                  <c:y val="-6.7734722697706265E-2"/>
                </c:manualLayout>
              </c:layout>
              <c:dLblPos val="bestFit"/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layout/>
                </c:ext>
                <c:ext xmlns:c16="http://schemas.microsoft.com/office/drawing/2014/chart" uri="{C3380CC4-5D6E-409C-BE32-E72D297353CC}">
                  <c16:uniqueId val="{00000005-1623-4412-A46F-101CC0E37B40}"/>
                </c:ext>
              </c:extLst>
            </c:dLbl>
            <c:dLbl>
              <c:idx val="3"/>
              <c:layout>
                <c:manualLayout>
                  <c:x val="8.6599184748208685E-2"/>
                  <c:y val="-1.6262359470259592E-2"/>
                </c:manualLayout>
              </c:layout>
              <c:spPr>
                <a:noFill/>
                <a:ln>
                  <a:noFill/>
                </a:ln>
                <a:effectLst>
                  <a:softEdge rad="12700"/>
                </a:effectLst>
              </c:spPr>
              <c:txPr>
                <a:bodyPr rot="0" spcFirstLastPara="1" vertOverflow="ellipsis" vert="horz" wrap="square" lIns="38100" tIns="19050" rIns="38100" bIns="19050" anchor="ctr" anchorCtr="1">
                  <a:noAutofit/>
                </a:bodyPr>
                <a:lstStyle/>
                <a:p>
                  <a:pPr>
                    <a:defRPr sz="1400" b="1" i="0" u="none" strike="noStrike" kern="1200" baseline="0">
                      <a:solidFill>
                        <a:sysClr val="windowText" lastClr="000000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bestFit"/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0.2095948553054662"/>
                      <c:h val="0.15662194159431728"/>
                    </c:manualLayout>
                  </c15:layout>
                </c:ext>
                <c:ext xmlns:c16="http://schemas.microsoft.com/office/drawing/2014/chart" uri="{C3380CC4-5D6E-409C-BE32-E72D297353CC}">
                  <c16:uniqueId val="{00000007-1623-4412-A46F-101CC0E37B40}"/>
                </c:ext>
              </c:extLst>
            </c:dLbl>
            <c:spPr>
              <a:noFill/>
              <a:ln>
                <a:noFill/>
              </a:ln>
              <a:effectLst>
                <a:softEdge rad="12700"/>
              </a:effectLst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400" b="1" i="0" u="none" strike="noStrike" kern="1200" baseline="0">
                    <a:solidFill>
                      <a:sysClr val="windowText" lastClr="000000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0"/>
            <c:showCatName val="1"/>
            <c:showSerName val="0"/>
            <c:showPercent val="1"/>
            <c:showBubbleSize val="0"/>
            <c:showLeaderLines val="1"/>
            <c:leaderLines>
              <c:spPr>
                <a:ln w="9525">
                  <a:solidFill>
                    <a:schemeClr val="lt1">
                      <a:lumMod val="95000"/>
                      <a:alpha val="54000"/>
                    </a:schemeClr>
                  </a:solidFill>
                </a:ln>
                <a:effectLst/>
              </c:spPr>
            </c:leaderLines>
            <c:extLst>
              <c:ext xmlns:c15="http://schemas.microsoft.com/office/drawing/2012/chart" uri="{CE6537A1-D6FC-4f65-9D91-7224C49458BB}">
                <c15:layout/>
              </c:ext>
            </c:extLst>
          </c:dLbls>
          <c:cat>
            <c:strRef>
              <c:f>'Testing Types Chart'!$B$27:$B$30</c:f>
              <c:strCache>
                <c:ptCount val="4"/>
                <c:pt idx="0">
                  <c:v>Security </c:v>
                </c:pt>
                <c:pt idx="1">
                  <c:v>UX Usability</c:v>
                </c:pt>
                <c:pt idx="2">
                  <c:v>Connectivity</c:v>
                </c:pt>
                <c:pt idx="3">
                  <c:v>Compatibility</c:v>
                </c:pt>
              </c:strCache>
            </c:strRef>
          </c:cat>
          <c:val>
            <c:numRef>
              <c:f>'Testing Types Chart'!$E$27:$E$30</c:f>
              <c:numCache>
                <c:formatCode>0%</c:formatCode>
                <c:ptCount val="4"/>
                <c:pt idx="0">
                  <c:v>0.4</c:v>
                </c:pt>
                <c:pt idx="1">
                  <c:v>0.2</c:v>
                </c:pt>
                <c:pt idx="2">
                  <c:v>0.2</c:v>
                </c:pt>
                <c:pt idx="3">
                  <c:v>0.2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1623-4412-A46F-101CC0E37B40}"/>
            </c:ext>
          </c:extLst>
        </c:ser>
        <c:dLbls>
          <c:dLblPos val="outEnd"/>
          <c:showLegendKey val="0"/>
          <c:showVal val="0"/>
          <c:showCatName val="1"/>
          <c:showSerName val="0"/>
          <c:showPercent val="0"/>
          <c:showBubbleSize val="0"/>
          <c:showLeaderLines val="1"/>
        </c:dLbls>
      </c:pie3DChart>
      <c:spPr>
        <a:noFill/>
        <a:ln>
          <a:noFill/>
        </a:ln>
        <a:effectLst/>
      </c:spPr>
    </c:plotArea>
    <c:legend>
      <c:legendPos val="b"/>
      <c:legendEntry>
        <c:idx val="0"/>
        <c:txPr>
          <a:bodyPr rot="0" spcFirstLastPara="1" vertOverflow="ellipsis" vert="horz" wrap="square" anchor="ctr" anchorCtr="1"/>
          <a:lstStyle/>
          <a:p>
            <a:pPr>
              <a:defRPr sz="1400" b="1" i="0" u="none" strike="noStrike" kern="1200" baseline="0">
                <a:solidFill>
                  <a:sysClr val="windowText" lastClr="000000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</c:legendEntry>
      <c:legendEntry>
        <c:idx val="1"/>
        <c:txPr>
          <a:bodyPr rot="0" spcFirstLastPara="1" vertOverflow="ellipsis" vert="horz" wrap="square" anchor="ctr" anchorCtr="1"/>
          <a:lstStyle/>
          <a:p>
            <a:pPr>
              <a:defRPr sz="1400" b="1" i="0" u="none" strike="noStrike" kern="1200" baseline="0">
                <a:solidFill>
                  <a:sysClr val="windowText" lastClr="000000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</c:legendEntry>
      <c:legendEntry>
        <c:idx val="2"/>
        <c:txPr>
          <a:bodyPr rot="0" spcFirstLastPara="1" vertOverflow="ellipsis" vert="horz" wrap="square" anchor="ctr" anchorCtr="1"/>
          <a:lstStyle/>
          <a:p>
            <a:pPr>
              <a:defRPr sz="1400" b="1" i="0" u="none" strike="noStrike" kern="1200" baseline="0">
                <a:solidFill>
                  <a:sysClr val="windowText" lastClr="000000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</c:legendEntry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1" i="0" u="none" strike="noStrike" kern="1200" baseline="0">
              <a:solidFill>
                <a:sysClr val="windowText" lastClr="000000"/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solidFill>
        <a:schemeClr val="accent1"/>
      </a:solidFill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2000" b="1" i="0" u="none" strike="noStrike" kern="1200" cap="all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2000" b="1" dirty="0">
                <a:solidFill>
                  <a:sysClr val="windowText" lastClr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FUNCTIONAL</a:t>
            </a:r>
            <a:r>
              <a:rPr lang="en-US" sz="2000" b="1" baseline="0" dirty="0">
                <a:solidFill>
                  <a:sysClr val="windowText" lastClr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TESTING BY FEATURE</a:t>
            </a:r>
            <a:endParaRPr lang="en-US" sz="2000" b="1" dirty="0">
              <a:solidFill>
                <a:sysClr val="windowText" lastClr="0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000" b="1" i="0" u="none" strike="noStrike" kern="1200" cap="all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view3D>
      <c:rotX val="30"/>
      <c:rotY val="0"/>
      <c:depthPercent val="100"/>
      <c:rAngAx val="0"/>
    </c:view3D>
    <c:floor>
      <c:thickness val="0"/>
      <c:spPr>
        <a:noFill/>
        <a:ln>
          <a:noFill/>
        </a:ln>
        <a:effectLst/>
        <a:sp3d/>
      </c:spPr>
    </c:floor>
    <c:sideWall>
      <c:thickness val="0"/>
      <c:spPr>
        <a:noFill/>
        <a:ln>
          <a:noFill/>
        </a:ln>
        <a:effectLst/>
        <a:sp3d/>
      </c:spPr>
    </c:sideWall>
    <c:backWall>
      <c:thickness val="0"/>
      <c:spPr>
        <a:noFill/>
        <a:ln>
          <a:noFill/>
        </a:ln>
        <a:effectLst/>
        <a:sp3d/>
      </c:spPr>
    </c:backWall>
    <c:plotArea>
      <c:layout>
        <c:manualLayout>
          <c:layoutTarget val="inner"/>
          <c:xMode val="edge"/>
          <c:yMode val="edge"/>
          <c:x val="7.9335016835016842E-2"/>
          <c:y val="0.18815217542251661"/>
          <c:w val="0.82870370370370372"/>
          <c:h val="0.73695255685631889"/>
        </c:manualLayout>
      </c:layout>
      <c:pie3DChart>
        <c:varyColors val="1"/>
        <c:ser>
          <c:idx val="0"/>
          <c:order val="0"/>
          <c:dPt>
            <c:idx val="0"/>
            <c:bubble3D val="0"/>
            <c:spPr>
              <a:solidFill>
                <a:srgbClr val="CCCCFF"/>
              </a:solidFill>
              <a:ln>
                <a:noFill/>
              </a:ln>
              <a:effectLst>
                <a:outerShdw blurRad="88900" sx="102000" sy="102000" algn="ctr" rotWithShape="0">
                  <a:prstClr val="black">
                    <a:alpha val="10000"/>
                  </a:prstClr>
                </a:outerShdw>
              </a:effectLst>
              <a:scene3d>
                <a:camera prst="orthographicFront"/>
                <a:lightRig rig="threePt" dir="t"/>
              </a:scene3d>
              <a:sp3d>
                <a:bevelT w="127000" h="127000"/>
                <a:bevelB w="127000" h="127000"/>
              </a:sp3d>
            </c:spPr>
            <c:extLst>
              <c:ext xmlns:c16="http://schemas.microsoft.com/office/drawing/2014/chart" uri="{C3380CC4-5D6E-409C-BE32-E72D297353CC}">
                <c16:uniqueId val="{00000001-91F4-4414-8C2C-185C466D11B7}"/>
              </c:ext>
            </c:extLst>
          </c:dPt>
          <c:dPt>
            <c:idx val="1"/>
            <c:bubble3D val="0"/>
            <c:spPr>
              <a:solidFill>
                <a:srgbClr val="FFFF99"/>
              </a:solidFill>
              <a:ln>
                <a:noFill/>
              </a:ln>
              <a:effectLst>
                <a:outerShdw blurRad="88900" sx="102000" sy="102000" algn="ctr" rotWithShape="0">
                  <a:prstClr val="black">
                    <a:alpha val="10000"/>
                  </a:prstClr>
                </a:outerShdw>
              </a:effectLst>
              <a:scene3d>
                <a:camera prst="orthographicFront"/>
                <a:lightRig rig="threePt" dir="t"/>
              </a:scene3d>
              <a:sp3d>
                <a:bevelT w="127000" h="127000"/>
                <a:bevelB w="127000" h="127000"/>
              </a:sp3d>
            </c:spPr>
            <c:extLst>
              <c:ext xmlns:c16="http://schemas.microsoft.com/office/drawing/2014/chart" uri="{C3380CC4-5D6E-409C-BE32-E72D297353CC}">
                <c16:uniqueId val="{00000003-91F4-4414-8C2C-185C466D11B7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>
                <a:noFill/>
              </a:ln>
              <a:effectLst>
                <a:outerShdw blurRad="88900" sx="102000" sy="102000" algn="ctr" rotWithShape="0">
                  <a:prstClr val="black">
                    <a:alpha val="10000"/>
                  </a:prstClr>
                </a:outerShdw>
              </a:effectLst>
              <a:scene3d>
                <a:camera prst="orthographicFront"/>
                <a:lightRig rig="threePt" dir="t"/>
              </a:scene3d>
              <a:sp3d>
                <a:bevelT w="127000" h="127000"/>
                <a:bevelB w="127000" h="127000"/>
              </a:sp3d>
            </c:spPr>
            <c:extLst>
              <c:ext xmlns:c16="http://schemas.microsoft.com/office/drawing/2014/chart" uri="{C3380CC4-5D6E-409C-BE32-E72D297353CC}">
                <c16:uniqueId val="{00000005-91F4-4414-8C2C-185C466D11B7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>
                <a:noFill/>
              </a:ln>
              <a:effectLst>
                <a:outerShdw blurRad="88900" sx="102000" sy="102000" algn="ctr" rotWithShape="0">
                  <a:prstClr val="black">
                    <a:alpha val="10000"/>
                  </a:prstClr>
                </a:outerShdw>
              </a:effectLst>
              <a:scene3d>
                <a:camera prst="orthographicFront"/>
                <a:lightRig rig="threePt" dir="t"/>
              </a:scene3d>
              <a:sp3d>
                <a:bevelT w="127000" h="127000"/>
                <a:bevelB w="127000" h="127000"/>
              </a:sp3d>
            </c:spPr>
            <c:extLst>
              <c:ext xmlns:c16="http://schemas.microsoft.com/office/drawing/2014/chart" uri="{C3380CC4-5D6E-409C-BE32-E72D297353CC}">
                <c16:uniqueId val="{00000007-91F4-4414-8C2C-185C466D11B7}"/>
              </c:ext>
            </c:extLst>
          </c:dPt>
          <c:dPt>
            <c:idx val="4"/>
            <c:bubble3D val="0"/>
            <c:spPr>
              <a:solidFill>
                <a:srgbClr val="FFFFCC"/>
              </a:solidFill>
              <a:ln>
                <a:noFill/>
              </a:ln>
              <a:effectLst>
                <a:outerShdw blurRad="88900" sx="102000" sy="102000" algn="ctr" rotWithShape="0">
                  <a:prstClr val="black">
                    <a:alpha val="10000"/>
                  </a:prstClr>
                </a:outerShdw>
              </a:effectLst>
              <a:scene3d>
                <a:camera prst="orthographicFront"/>
                <a:lightRig rig="threePt" dir="t"/>
              </a:scene3d>
              <a:sp3d>
                <a:bevelT w="127000" h="127000"/>
                <a:bevelB w="127000" h="127000"/>
              </a:sp3d>
            </c:spPr>
            <c:extLst>
              <c:ext xmlns:c16="http://schemas.microsoft.com/office/drawing/2014/chart" uri="{C3380CC4-5D6E-409C-BE32-E72D297353CC}">
                <c16:uniqueId val="{00000009-91F4-4414-8C2C-185C466D11B7}"/>
              </c:ext>
            </c:extLst>
          </c:dPt>
          <c:dPt>
            <c:idx val="5"/>
            <c:bubble3D val="0"/>
            <c:spPr>
              <a:solidFill>
                <a:srgbClr val="CCCCFF"/>
              </a:solidFill>
              <a:ln>
                <a:noFill/>
              </a:ln>
              <a:effectLst>
                <a:outerShdw blurRad="88900" sx="102000" sy="102000" algn="ctr" rotWithShape="0">
                  <a:prstClr val="black">
                    <a:alpha val="10000"/>
                  </a:prstClr>
                </a:outerShdw>
              </a:effectLst>
              <a:scene3d>
                <a:camera prst="orthographicFront"/>
                <a:lightRig rig="threePt" dir="t"/>
              </a:scene3d>
              <a:sp3d>
                <a:bevelT w="127000" h="127000"/>
                <a:bevelB w="127000" h="127000"/>
              </a:sp3d>
            </c:spPr>
            <c:extLst>
              <c:ext xmlns:c16="http://schemas.microsoft.com/office/drawing/2014/chart" uri="{C3380CC4-5D6E-409C-BE32-E72D297353CC}">
                <c16:uniqueId val="{0000000B-91F4-4414-8C2C-185C466D11B7}"/>
              </c:ext>
            </c:extLst>
          </c:dPt>
          <c:dPt>
            <c:idx val="6"/>
            <c:bubble3D val="0"/>
            <c:spPr>
              <a:solidFill>
                <a:srgbClr val="99CCFF"/>
              </a:solidFill>
              <a:ln>
                <a:noFill/>
              </a:ln>
              <a:effectLst>
                <a:outerShdw blurRad="88900" sx="102000" sy="102000" algn="ctr" rotWithShape="0">
                  <a:prstClr val="black">
                    <a:alpha val="10000"/>
                  </a:prstClr>
                </a:outerShdw>
              </a:effectLst>
              <a:scene3d>
                <a:camera prst="orthographicFront"/>
                <a:lightRig rig="threePt" dir="t"/>
              </a:scene3d>
              <a:sp3d>
                <a:bevelT w="127000" h="127000"/>
                <a:bevelB w="127000" h="127000"/>
              </a:sp3d>
            </c:spPr>
            <c:extLst>
              <c:ext xmlns:c16="http://schemas.microsoft.com/office/drawing/2014/chart" uri="{C3380CC4-5D6E-409C-BE32-E72D297353CC}">
                <c16:uniqueId val="{0000000D-91F4-4414-8C2C-185C466D11B7}"/>
              </c:ext>
            </c:extLst>
          </c:dPt>
          <c:dPt>
            <c:idx val="7"/>
            <c:bubble3D val="0"/>
            <c:spPr>
              <a:solidFill>
                <a:srgbClr val="92D050"/>
              </a:solidFill>
              <a:ln>
                <a:noFill/>
              </a:ln>
              <a:effectLst>
                <a:outerShdw blurRad="88900" sx="102000" sy="102000" algn="ctr" rotWithShape="0">
                  <a:prstClr val="black">
                    <a:alpha val="10000"/>
                  </a:prstClr>
                </a:outerShdw>
              </a:effectLst>
              <a:scene3d>
                <a:camera prst="orthographicFront"/>
                <a:lightRig rig="threePt" dir="t"/>
              </a:scene3d>
              <a:sp3d>
                <a:bevelT w="127000" h="127000"/>
                <a:bevelB w="127000" h="127000"/>
              </a:sp3d>
            </c:spPr>
            <c:extLst>
              <c:ext xmlns:c16="http://schemas.microsoft.com/office/drawing/2014/chart" uri="{C3380CC4-5D6E-409C-BE32-E72D297353CC}">
                <c16:uniqueId val="{0000000F-91F4-4414-8C2C-185C466D11B7}"/>
              </c:ext>
            </c:extLst>
          </c:dPt>
          <c:dPt>
            <c:idx val="8"/>
            <c:bubble3D val="0"/>
            <c:spPr>
              <a:solidFill>
                <a:schemeClr val="bg1">
                  <a:lumMod val="75000"/>
                </a:schemeClr>
              </a:solidFill>
              <a:ln>
                <a:noFill/>
              </a:ln>
              <a:effectLst>
                <a:outerShdw blurRad="88900" sx="102000" sy="102000" algn="ctr" rotWithShape="0">
                  <a:prstClr val="black">
                    <a:alpha val="10000"/>
                  </a:prstClr>
                </a:outerShdw>
              </a:effectLst>
              <a:scene3d>
                <a:camera prst="orthographicFront"/>
                <a:lightRig rig="threePt" dir="t"/>
              </a:scene3d>
              <a:sp3d>
                <a:bevelT w="127000" h="127000"/>
                <a:bevelB w="127000" h="127000"/>
              </a:sp3d>
            </c:spPr>
            <c:extLst>
              <c:ext xmlns:c16="http://schemas.microsoft.com/office/drawing/2014/chart" uri="{C3380CC4-5D6E-409C-BE32-E72D297353CC}">
                <c16:uniqueId val="{00000011-91F4-4414-8C2C-185C466D11B7}"/>
              </c:ext>
            </c:extLst>
          </c:dPt>
          <c:dPt>
            <c:idx val="9"/>
            <c:bubble3D val="0"/>
            <c:spPr>
              <a:solidFill>
                <a:schemeClr val="accent2">
                  <a:lumMod val="60000"/>
                  <a:lumOff val="40000"/>
                </a:schemeClr>
              </a:solidFill>
              <a:ln>
                <a:noFill/>
              </a:ln>
              <a:effectLst>
                <a:outerShdw blurRad="88900" sx="102000" sy="102000" algn="ctr" rotWithShape="0">
                  <a:prstClr val="black">
                    <a:alpha val="10000"/>
                  </a:prstClr>
                </a:outerShdw>
              </a:effectLst>
              <a:scene3d>
                <a:camera prst="orthographicFront"/>
                <a:lightRig rig="threePt" dir="t"/>
              </a:scene3d>
              <a:sp3d>
                <a:bevelT w="127000" h="127000"/>
                <a:bevelB w="127000" h="127000"/>
              </a:sp3d>
            </c:spPr>
            <c:extLst>
              <c:ext xmlns:c16="http://schemas.microsoft.com/office/drawing/2014/chart" uri="{C3380CC4-5D6E-409C-BE32-E72D297353CC}">
                <c16:uniqueId val="{00000013-91F4-4414-8C2C-185C466D11B7}"/>
              </c:ext>
            </c:extLst>
          </c:dPt>
          <c:dPt>
            <c:idx val="10"/>
            <c:bubble3D val="0"/>
            <c:spPr>
              <a:solidFill>
                <a:srgbClr val="FFFFCC"/>
              </a:solidFill>
              <a:ln>
                <a:solidFill>
                  <a:schemeClr val="accent6">
                    <a:lumMod val="75000"/>
                  </a:schemeClr>
                </a:solidFill>
              </a:ln>
              <a:effectLst>
                <a:outerShdw blurRad="88900" sx="102000" sy="102000" algn="ctr" rotWithShape="0">
                  <a:prstClr val="black">
                    <a:alpha val="10000"/>
                  </a:prstClr>
                </a:outerShdw>
              </a:effectLst>
              <a:scene3d>
                <a:camera prst="orthographicFront"/>
                <a:lightRig rig="threePt" dir="t"/>
              </a:scene3d>
              <a:sp3d>
                <a:bevelT w="127000" h="127000"/>
                <a:bevelB w="127000" h="127000"/>
                <a:contourClr>
                  <a:schemeClr val="accent6">
                    <a:lumMod val="75000"/>
                  </a:schemeClr>
                </a:contourClr>
              </a:sp3d>
            </c:spPr>
            <c:extLst>
              <c:ext xmlns:c16="http://schemas.microsoft.com/office/drawing/2014/chart" uri="{C3380CC4-5D6E-409C-BE32-E72D297353CC}">
                <c16:uniqueId val="{00000015-91F4-4414-8C2C-185C466D11B7}"/>
              </c:ext>
            </c:extLst>
          </c:dPt>
          <c:dPt>
            <c:idx val="11"/>
            <c:bubble3D val="0"/>
            <c:spPr>
              <a:solidFill>
                <a:schemeClr val="accent6">
                  <a:lumMod val="40000"/>
                  <a:lumOff val="60000"/>
                </a:schemeClr>
              </a:solidFill>
              <a:ln>
                <a:noFill/>
              </a:ln>
              <a:effectLst>
                <a:outerShdw blurRad="88900" sx="102000" sy="102000" algn="ctr" rotWithShape="0">
                  <a:prstClr val="black">
                    <a:alpha val="10000"/>
                  </a:prstClr>
                </a:outerShdw>
              </a:effectLst>
              <a:scene3d>
                <a:camera prst="orthographicFront"/>
                <a:lightRig rig="threePt" dir="t"/>
              </a:scene3d>
              <a:sp3d>
                <a:bevelT w="127000" h="127000"/>
                <a:bevelB w="127000" h="127000"/>
              </a:sp3d>
            </c:spPr>
            <c:extLst>
              <c:ext xmlns:c16="http://schemas.microsoft.com/office/drawing/2014/chart" uri="{C3380CC4-5D6E-409C-BE32-E72D297353CC}">
                <c16:uniqueId val="{00000017-91F4-4414-8C2C-185C466D11B7}"/>
              </c:ext>
            </c:extLst>
          </c:dPt>
          <c:dPt>
            <c:idx val="12"/>
            <c:bubble3D val="0"/>
            <c:spPr>
              <a:solidFill>
                <a:schemeClr val="accent1">
                  <a:lumMod val="60000"/>
                  <a:lumOff val="40000"/>
                </a:schemeClr>
              </a:solidFill>
              <a:ln>
                <a:noFill/>
              </a:ln>
              <a:effectLst>
                <a:outerShdw blurRad="88900" sx="102000" sy="102000" algn="ctr" rotWithShape="0">
                  <a:prstClr val="black">
                    <a:alpha val="10000"/>
                  </a:prstClr>
                </a:outerShdw>
              </a:effectLst>
              <a:scene3d>
                <a:camera prst="orthographicFront"/>
                <a:lightRig rig="threePt" dir="t"/>
              </a:scene3d>
              <a:sp3d>
                <a:bevelT w="127000" h="127000"/>
                <a:bevelB w="127000" h="127000"/>
              </a:sp3d>
            </c:spPr>
            <c:extLst>
              <c:ext xmlns:c16="http://schemas.microsoft.com/office/drawing/2014/chart" uri="{C3380CC4-5D6E-409C-BE32-E72D297353CC}">
                <c16:uniqueId val="{00000019-91F4-4414-8C2C-185C466D11B7}"/>
              </c:ext>
            </c:extLst>
          </c:dPt>
          <c:dPt>
            <c:idx val="13"/>
            <c:bubble3D val="0"/>
            <c:spPr>
              <a:solidFill>
                <a:schemeClr val="accent2">
                  <a:lumMod val="80000"/>
                  <a:lumOff val="20000"/>
                </a:schemeClr>
              </a:solidFill>
              <a:ln>
                <a:noFill/>
              </a:ln>
              <a:effectLst>
                <a:outerShdw blurRad="88900" sx="102000" sy="102000" algn="ctr" rotWithShape="0">
                  <a:prstClr val="black">
                    <a:alpha val="10000"/>
                  </a:prstClr>
                </a:outerShdw>
              </a:effectLst>
              <a:scene3d>
                <a:camera prst="orthographicFront"/>
                <a:lightRig rig="threePt" dir="t"/>
              </a:scene3d>
              <a:sp3d>
                <a:bevelT w="127000" h="127000"/>
                <a:bevelB w="127000" h="127000"/>
              </a:sp3d>
            </c:spPr>
            <c:extLst>
              <c:ext xmlns:c16="http://schemas.microsoft.com/office/drawing/2014/chart" uri="{C3380CC4-5D6E-409C-BE32-E72D297353CC}">
                <c16:uniqueId val="{0000001B-91F4-4414-8C2C-185C466D11B7}"/>
              </c:ext>
            </c:extLst>
          </c:dPt>
          <c:dPt>
            <c:idx val="14"/>
            <c:bubble3D val="0"/>
            <c:spPr>
              <a:solidFill>
                <a:srgbClr val="CCFF99"/>
              </a:solidFill>
              <a:ln>
                <a:noFill/>
              </a:ln>
              <a:effectLst>
                <a:outerShdw blurRad="88900" sx="102000" sy="102000" algn="ctr" rotWithShape="0">
                  <a:prstClr val="black">
                    <a:alpha val="10000"/>
                  </a:prstClr>
                </a:outerShdw>
              </a:effectLst>
              <a:scene3d>
                <a:camera prst="orthographicFront"/>
                <a:lightRig rig="threePt" dir="t"/>
              </a:scene3d>
              <a:sp3d>
                <a:bevelT w="127000" h="127000"/>
                <a:bevelB w="127000" h="127000"/>
              </a:sp3d>
            </c:spPr>
            <c:extLst>
              <c:ext xmlns:c16="http://schemas.microsoft.com/office/drawing/2014/chart" uri="{C3380CC4-5D6E-409C-BE32-E72D297353CC}">
                <c16:uniqueId val="{0000001D-91F4-4414-8C2C-185C466D11B7}"/>
              </c:ext>
            </c:extLst>
          </c:dPt>
          <c:dPt>
            <c:idx val="15"/>
            <c:bubble3D val="0"/>
            <c:spPr>
              <a:solidFill>
                <a:srgbClr val="FFFF66"/>
              </a:solidFill>
              <a:ln>
                <a:noFill/>
              </a:ln>
              <a:effectLst>
                <a:outerShdw blurRad="88900" sx="102000" sy="102000" algn="ctr" rotWithShape="0">
                  <a:prstClr val="black">
                    <a:alpha val="10000"/>
                  </a:prstClr>
                </a:outerShdw>
              </a:effectLst>
              <a:scene3d>
                <a:camera prst="orthographicFront"/>
                <a:lightRig rig="threePt" dir="t"/>
              </a:scene3d>
              <a:sp3d>
                <a:bevelT w="127000" h="127000"/>
                <a:bevelB w="127000" h="127000"/>
              </a:sp3d>
            </c:spPr>
            <c:extLst>
              <c:ext xmlns:c16="http://schemas.microsoft.com/office/drawing/2014/chart" uri="{C3380CC4-5D6E-409C-BE32-E72D297353CC}">
                <c16:uniqueId val="{0000001F-91F4-4414-8C2C-185C466D11B7}"/>
              </c:ext>
            </c:extLst>
          </c:dPt>
          <c:dLbls>
            <c:dLbl>
              <c:idx val="0"/>
              <c:layout>
                <c:manualLayout>
                  <c:x val="-4.6296296296296294E-2"/>
                  <c:y val="-2.0576131687242798E-2"/>
                </c:manualLayout>
              </c:layout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300" b="1" i="0" u="none" strike="noStrike" kern="1200" spc="0" baseline="0">
                      <a:solidFill>
                        <a:sysClr val="windowText" lastClr="000000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bestFit"/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layout/>
                </c:ext>
                <c:ext xmlns:c16="http://schemas.microsoft.com/office/drawing/2014/chart" uri="{C3380CC4-5D6E-409C-BE32-E72D297353CC}">
                  <c16:uniqueId val="{00000001-91F4-4414-8C2C-185C466D11B7}"/>
                </c:ext>
              </c:extLst>
            </c:dLbl>
            <c:dLbl>
              <c:idx val="1"/>
              <c:layout>
                <c:manualLayout>
                  <c:x val="-2.1043771043771045E-2"/>
                  <c:y val="-3.8212815990593771E-2"/>
                </c:manualLayout>
              </c:layout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0">
                  <a:spAutoFit/>
                </a:bodyPr>
                <a:lstStyle/>
                <a:p>
                  <a:pPr algn="ctr">
                    <a:defRPr sz="1300" b="1" i="0" u="none" strike="noStrike" kern="1200" spc="0" baseline="0">
                      <a:solidFill>
                        <a:sysClr val="windowText" lastClr="000000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bestFit"/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layout/>
                </c:ext>
                <c:ext xmlns:c16="http://schemas.microsoft.com/office/drawing/2014/chart" uri="{C3380CC4-5D6E-409C-BE32-E72D297353CC}">
                  <c16:uniqueId val="{00000003-91F4-4414-8C2C-185C466D11B7}"/>
                </c:ext>
              </c:extLst>
            </c:dLbl>
            <c:dLbl>
              <c:idx val="2"/>
              <c:layout>
                <c:manualLayout>
                  <c:x val="0"/>
                  <c:y val="-0.10582010582010587"/>
                </c:manualLayout>
              </c:layout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300" b="1" i="0" u="none" strike="noStrike" kern="1200" spc="0" baseline="0">
                      <a:solidFill>
                        <a:sysClr val="windowText" lastClr="000000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bestFit"/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layout/>
                </c:ext>
                <c:ext xmlns:c16="http://schemas.microsoft.com/office/drawing/2014/chart" uri="{C3380CC4-5D6E-409C-BE32-E72D297353CC}">
                  <c16:uniqueId val="{00000005-91F4-4414-8C2C-185C466D11B7}"/>
                </c:ext>
              </c:extLst>
            </c:dLbl>
            <c:dLbl>
              <c:idx val="3"/>
              <c:layout>
                <c:manualLayout>
                  <c:x val="2.3148148148148147E-2"/>
                  <c:y val="-6.7607289829512154E-2"/>
                </c:manualLayout>
              </c:layout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300" b="1" i="0" u="none" strike="noStrike" kern="1200" spc="0" baseline="0">
                      <a:solidFill>
                        <a:sysClr val="windowText" lastClr="000000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bestFit"/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layout/>
                </c:ext>
                <c:ext xmlns:c16="http://schemas.microsoft.com/office/drawing/2014/chart" uri="{C3380CC4-5D6E-409C-BE32-E72D297353CC}">
                  <c16:uniqueId val="{00000007-91F4-4414-8C2C-185C466D11B7}"/>
                </c:ext>
              </c:extLst>
            </c:dLbl>
            <c:dLbl>
              <c:idx val="4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300" b="1" i="0" u="none" strike="noStrike" kern="1200" spc="0" baseline="0">
                      <a:solidFill>
                        <a:sysClr val="windowText" lastClr="000000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outEnd"/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6="http://schemas.microsoft.com/office/drawing/2014/chart" uri="{C3380CC4-5D6E-409C-BE32-E72D297353CC}">
                  <c16:uniqueId val="{00000009-91F4-4414-8C2C-185C466D11B7}"/>
                </c:ext>
              </c:extLst>
            </c:dLbl>
            <c:dLbl>
              <c:idx val="5"/>
              <c:layout>
                <c:manualLayout>
                  <c:x val="-4.0212234757126722E-2"/>
                  <c:y val="3.3881968995936831E-2"/>
                </c:manualLayout>
              </c:layout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300" b="1" i="0" u="none" strike="noStrike" kern="1200" spc="0" baseline="0">
                      <a:solidFill>
                        <a:sysClr val="windowText" lastClr="000000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bestFit"/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layout/>
                </c:ext>
                <c:ext xmlns:c16="http://schemas.microsoft.com/office/drawing/2014/chart" uri="{C3380CC4-5D6E-409C-BE32-E72D297353CC}">
                  <c16:uniqueId val="{0000000B-91F4-4414-8C2C-185C466D11B7}"/>
                </c:ext>
              </c:extLst>
            </c:dLbl>
            <c:dLbl>
              <c:idx val="6"/>
              <c:layout>
                <c:manualLayout>
                  <c:x val="-2.5028394876016852E-2"/>
                  <c:y val="0.1139164184939768"/>
                </c:manualLayout>
              </c:layout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noAutofit/>
                </a:bodyPr>
                <a:lstStyle/>
                <a:p>
                  <a:pPr>
                    <a:defRPr sz="1300" b="1" i="0" u="none" strike="noStrike" kern="1200" spc="0" baseline="0">
                      <a:solidFill>
                        <a:sysClr val="windowText" lastClr="000000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bestFit"/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0.22044290830980243"/>
                      <c:h val="0.15067702091878102"/>
                    </c:manualLayout>
                  </c15:layout>
                </c:ext>
                <c:ext xmlns:c16="http://schemas.microsoft.com/office/drawing/2014/chart" uri="{C3380CC4-5D6E-409C-BE32-E72D297353CC}">
                  <c16:uniqueId val="{0000000D-91F4-4414-8C2C-185C466D11B7}"/>
                </c:ext>
              </c:extLst>
            </c:dLbl>
            <c:dLbl>
              <c:idx val="7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300" b="1" i="0" u="none" strike="noStrike" kern="1200" spc="0" baseline="0">
                      <a:solidFill>
                        <a:sysClr val="windowText" lastClr="000000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outEnd"/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6="http://schemas.microsoft.com/office/drawing/2014/chart" uri="{C3380CC4-5D6E-409C-BE32-E72D297353CC}">
                  <c16:uniqueId val="{0000000F-91F4-4414-8C2C-185C466D11B7}"/>
                </c:ext>
              </c:extLst>
            </c:dLbl>
            <c:dLbl>
              <c:idx val="8"/>
              <c:layout>
                <c:manualLayout>
                  <c:x val="3.1565656565656568E-2"/>
                  <c:y val="-1.0777849234302639E-16"/>
                </c:manualLayout>
              </c:layout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300" b="1" i="0" u="none" strike="noStrike" kern="1200" spc="0" baseline="0">
                      <a:solidFill>
                        <a:sysClr val="windowText" lastClr="000000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bestFit"/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layout/>
                </c:ext>
                <c:ext xmlns:c16="http://schemas.microsoft.com/office/drawing/2014/chart" uri="{C3380CC4-5D6E-409C-BE32-E72D297353CC}">
                  <c16:uniqueId val="{00000011-91F4-4414-8C2C-185C466D11B7}"/>
                </c:ext>
              </c:extLst>
            </c:dLbl>
            <c:dLbl>
              <c:idx val="9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300" b="1" i="0" u="none" strike="noStrike" kern="1200" spc="0" baseline="0">
                      <a:solidFill>
                        <a:sysClr val="windowText" lastClr="000000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outEnd"/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6="http://schemas.microsoft.com/office/drawing/2014/chart" uri="{C3380CC4-5D6E-409C-BE32-E72D297353CC}">
                  <c16:uniqueId val="{00000013-91F4-4414-8C2C-185C466D11B7}"/>
                </c:ext>
              </c:extLst>
            </c:dLbl>
            <c:dLbl>
              <c:idx val="10"/>
              <c:layout>
                <c:manualLayout>
                  <c:x val="0"/>
                  <c:y val="-7.9365079365079361E-2"/>
                </c:manualLayout>
              </c:layout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300" b="1" i="0" u="none" strike="noStrike" kern="1200" spc="0" baseline="0">
                      <a:solidFill>
                        <a:sysClr val="windowText" lastClr="000000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bestFit"/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layout/>
                </c:ext>
                <c:ext xmlns:c16="http://schemas.microsoft.com/office/drawing/2014/chart" uri="{C3380CC4-5D6E-409C-BE32-E72D297353CC}">
                  <c16:uniqueId val="{00000015-91F4-4414-8C2C-185C466D11B7}"/>
                </c:ext>
              </c:extLst>
            </c:dLbl>
            <c:dLbl>
              <c:idx val="11"/>
              <c:layout>
                <c:manualLayout>
                  <c:x val="0"/>
                  <c:y val="-0.11800020227317216"/>
                </c:manualLayout>
              </c:layout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300" b="1" i="0" u="none" strike="noStrike" kern="1200" spc="0" baseline="0">
                      <a:solidFill>
                        <a:sysClr val="windowText" lastClr="000000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bestFit"/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layout/>
                </c:ext>
                <c:ext xmlns:c16="http://schemas.microsoft.com/office/drawing/2014/chart" uri="{C3380CC4-5D6E-409C-BE32-E72D297353CC}">
                  <c16:uniqueId val="{00000017-91F4-4414-8C2C-185C466D11B7}"/>
                </c:ext>
              </c:extLst>
            </c:dLbl>
            <c:dLbl>
              <c:idx val="12"/>
              <c:layout>
                <c:manualLayout>
                  <c:x val="3.1565656565656554E-2"/>
                  <c:y val="-2.6455026455026454E-2"/>
                </c:manualLayout>
              </c:layout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300" b="1" i="0" u="none" strike="noStrike" kern="1200" spc="0" baseline="0">
                      <a:solidFill>
                        <a:sysClr val="windowText" lastClr="000000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bestFit"/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layout/>
                </c:ext>
                <c:ext xmlns:c16="http://schemas.microsoft.com/office/drawing/2014/chart" uri="{C3380CC4-5D6E-409C-BE32-E72D297353CC}">
                  <c16:uniqueId val="{00000019-91F4-4414-8C2C-185C466D11B7}"/>
                </c:ext>
              </c:extLst>
            </c:dLbl>
            <c:dLbl>
              <c:idx val="13"/>
              <c:layout>
                <c:manualLayout>
                  <c:x val="3.9983164983164982E-2"/>
                  <c:y val="-3.233392122281014E-2"/>
                </c:manualLayout>
              </c:layout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300" b="1" i="0" u="none" strike="noStrike" kern="1200" spc="0" baseline="0">
                      <a:solidFill>
                        <a:sysClr val="windowText" lastClr="000000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bestFit"/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layout/>
                </c:ext>
                <c:ext xmlns:c16="http://schemas.microsoft.com/office/drawing/2014/chart" uri="{C3380CC4-5D6E-409C-BE32-E72D297353CC}">
                  <c16:uniqueId val="{0000001B-91F4-4414-8C2C-185C466D11B7}"/>
                </c:ext>
              </c:extLst>
            </c:dLbl>
            <c:dLbl>
              <c:idx val="14"/>
              <c:layout>
                <c:manualLayout>
                  <c:x val="5.0505050505050504E-2"/>
                  <c:y val="-1.7636684303350969E-2"/>
                </c:manualLayout>
              </c:layout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300" b="1" i="0" u="none" strike="noStrike" kern="1200" spc="0" baseline="0">
                      <a:solidFill>
                        <a:sysClr val="windowText" lastClr="000000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bestFit"/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layout/>
                </c:ext>
                <c:ext xmlns:c16="http://schemas.microsoft.com/office/drawing/2014/chart" uri="{C3380CC4-5D6E-409C-BE32-E72D297353CC}">
                  <c16:uniqueId val="{0000001D-91F4-4414-8C2C-185C466D11B7}"/>
                </c:ext>
              </c:extLst>
            </c:dLbl>
            <c:dLbl>
              <c:idx val="15"/>
              <c:layout>
                <c:manualLayout>
                  <c:x val="2.5252525252525252E-2"/>
                  <c:y val="-8.8183421516754984E-3"/>
                </c:manualLayout>
              </c:layout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300" b="1" i="0" u="none" strike="noStrike" kern="1200" spc="0" baseline="0">
                      <a:solidFill>
                        <a:sysClr val="windowText" lastClr="000000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bestFit"/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layout/>
                </c:ext>
                <c:ext xmlns:c16="http://schemas.microsoft.com/office/drawing/2014/chart" uri="{C3380CC4-5D6E-409C-BE32-E72D297353CC}">
                  <c16:uniqueId val="{0000001F-91F4-4414-8C2C-185C466D11B7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300" b="1" i="0" u="none" strike="noStrike" kern="1200" spc="0" baseline="0">
                    <a:solidFill>
                      <a:sysClr val="windowText" lastClr="000000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0"/>
            <c:showCatName val="1"/>
            <c:showSerName val="0"/>
            <c:showPercent val="1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'Testing Types Chart'!$B$38:$B$53</c:f>
              <c:strCache>
                <c:ptCount val="16"/>
                <c:pt idx="0">
                  <c:v>Main Page</c:v>
                </c:pt>
                <c:pt idx="1">
                  <c:v>CREARE CONT</c:v>
                </c:pt>
                <c:pt idx="2">
                  <c:v>INTRA IN CONT</c:v>
                </c:pt>
                <c:pt idx="3">
                  <c:v>Log out</c:v>
                </c:pt>
                <c:pt idx="4">
                  <c:v>Contul meu</c:v>
                </c:pt>
                <c:pt idx="5">
                  <c:v>Cautare</c:v>
                </c:pt>
                <c:pt idx="6">
                  <c:v>Listare Produse</c:v>
                </c:pt>
                <c:pt idx="7">
                  <c:v>Filtrare</c:v>
                </c:pt>
                <c:pt idx="8">
                  <c:v>Ordonare</c:v>
                </c:pt>
                <c:pt idx="9">
                  <c:v>Pagina Produs</c:v>
                </c:pt>
                <c:pt idx="10">
                  <c:v>Adauga in cos</c:v>
                </c:pt>
                <c:pt idx="11">
                  <c:v>Cos cumparaturi</c:v>
                </c:pt>
                <c:pt idx="12">
                  <c:v>Update Cart</c:v>
                </c:pt>
                <c:pt idx="13">
                  <c:v>Stergere din cos</c:v>
                </c:pt>
                <c:pt idx="14">
                  <c:v>Checkout</c:v>
                </c:pt>
                <c:pt idx="15">
                  <c:v>Retur</c:v>
                </c:pt>
              </c:strCache>
            </c:strRef>
          </c:cat>
          <c:val>
            <c:numRef>
              <c:f>'Testing Types Chart'!$C$38:$C$53</c:f>
              <c:numCache>
                <c:formatCode>General</c:formatCode>
                <c:ptCount val="16"/>
                <c:pt idx="0">
                  <c:v>23</c:v>
                </c:pt>
                <c:pt idx="1">
                  <c:v>9</c:v>
                </c:pt>
                <c:pt idx="2">
                  <c:v>6</c:v>
                </c:pt>
                <c:pt idx="3">
                  <c:v>1</c:v>
                </c:pt>
                <c:pt idx="4">
                  <c:v>6</c:v>
                </c:pt>
                <c:pt idx="5">
                  <c:v>3</c:v>
                </c:pt>
                <c:pt idx="6">
                  <c:v>6</c:v>
                </c:pt>
                <c:pt idx="7">
                  <c:v>12</c:v>
                </c:pt>
                <c:pt idx="8">
                  <c:v>8</c:v>
                </c:pt>
                <c:pt idx="9">
                  <c:v>12</c:v>
                </c:pt>
                <c:pt idx="10">
                  <c:v>8</c:v>
                </c:pt>
                <c:pt idx="11">
                  <c:v>7</c:v>
                </c:pt>
                <c:pt idx="12">
                  <c:v>13</c:v>
                </c:pt>
                <c:pt idx="13">
                  <c:v>3</c:v>
                </c:pt>
                <c:pt idx="14">
                  <c:v>13</c:v>
                </c:pt>
                <c:pt idx="15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20-91F4-4414-8C2C-185C466D11B7}"/>
            </c:ext>
          </c:extLst>
        </c:ser>
        <c:dLbls>
          <c:dLblPos val="outEnd"/>
          <c:showLegendKey val="0"/>
          <c:showVal val="0"/>
          <c:showCatName val="1"/>
          <c:showSerName val="0"/>
          <c:showPercent val="0"/>
          <c:showBubbleSize val="0"/>
          <c:showLeaderLines val="1"/>
        </c:dLbls>
      </c:pie3D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solidFill>
        <a:srgbClr val="FFFFFF">
          <a:lumMod val="65000"/>
        </a:srgbClr>
      </a:solidFill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2000" b="1" i="0" u="none" strike="noStrike" kern="1200" cap="all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2000" dirty="0">
                <a:solidFill>
                  <a:sysClr val="windowText" lastClr="000000"/>
                </a:solidFill>
              </a:rPr>
              <a:t>SMOKE TESTS</a:t>
            </a:r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000" b="1" i="0" u="none" strike="noStrike" kern="1200" cap="all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view3D>
      <c:rotX val="30"/>
      <c:rotY val="0"/>
      <c:depthPercent val="100"/>
      <c:rAngAx val="0"/>
    </c:view3D>
    <c:floor>
      <c:thickness val="0"/>
      <c:spPr>
        <a:noFill/>
        <a:ln>
          <a:noFill/>
        </a:ln>
        <a:effectLst/>
        <a:sp3d/>
      </c:spPr>
    </c:floor>
    <c:sideWall>
      <c:thickness val="0"/>
      <c:spPr>
        <a:noFill/>
        <a:ln>
          <a:noFill/>
        </a:ln>
        <a:effectLst/>
        <a:sp3d/>
      </c:spPr>
    </c:sideWall>
    <c:backWall>
      <c:thickness val="0"/>
      <c:spPr>
        <a:noFill/>
        <a:ln>
          <a:noFill/>
        </a:ln>
        <a:effectLst/>
        <a:sp3d/>
      </c:spPr>
    </c:backWall>
    <c:plotArea>
      <c:layout/>
      <c:pie3DChart>
        <c:varyColors val="1"/>
        <c:ser>
          <c:idx val="0"/>
          <c:order val="0"/>
          <c:dPt>
            <c:idx val="0"/>
            <c:bubble3D val="0"/>
            <c:spPr>
              <a:solidFill>
                <a:srgbClr val="CCFFFF"/>
              </a:solidFill>
              <a:ln>
                <a:noFill/>
              </a:ln>
              <a:effectLst>
                <a:outerShdw blurRad="88900" sx="102000" sy="102000" algn="ctr" rotWithShape="0">
                  <a:prstClr val="black">
                    <a:alpha val="10000"/>
                  </a:prstClr>
                </a:outerShdw>
              </a:effectLst>
              <a:scene3d>
                <a:camera prst="orthographicFront"/>
                <a:lightRig rig="threePt" dir="t"/>
              </a:scene3d>
              <a:sp3d>
                <a:bevelT w="127000" h="127000"/>
                <a:bevelB w="127000" h="127000"/>
              </a:sp3d>
            </c:spPr>
            <c:extLst>
              <c:ext xmlns:c16="http://schemas.microsoft.com/office/drawing/2014/chart" uri="{C3380CC4-5D6E-409C-BE32-E72D297353CC}">
                <c16:uniqueId val="{00000001-D7D7-49E6-BC99-CE2DC4C4B805}"/>
              </c:ext>
            </c:extLst>
          </c:dPt>
          <c:dPt>
            <c:idx val="1"/>
            <c:bubble3D val="0"/>
            <c:spPr>
              <a:solidFill>
                <a:srgbClr val="6F6F74">
                  <a:lumMod val="40000"/>
                  <a:lumOff val="60000"/>
                </a:srgbClr>
              </a:solidFill>
              <a:ln>
                <a:noFill/>
              </a:ln>
              <a:effectLst>
                <a:outerShdw blurRad="88900" sx="102000" sy="102000" algn="ctr" rotWithShape="0">
                  <a:prstClr val="black">
                    <a:alpha val="10000"/>
                  </a:prstClr>
                </a:outerShdw>
              </a:effectLst>
              <a:scene3d>
                <a:camera prst="orthographicFront"/>
                <a:lightRig rig="threePt" dir="t"/>
              </a:scene3d>
              <a:sp3d>
                <a:bevelT w="127000" h="127000"/>
                <a:bevelB w="127000" h="127000"/>
              </a:sp3d>
            </c:spPr>
            <c:extLst>
              <c:ext xmlns:c16="http://schemas.microsoft.com/office/drawing/2014/chart" uri="{C3380CC4-5D6E-409C-BE32-E72D297353CC}">
                <c16:uniqueId val="{00000003-D7D7-49E6-BC99-CE2DC4C4B805}"/>
              </c:ext>
            </c:extLst>
          </c:dPt>
          <c:dPt>
            <c:idx val="2"/>
            <c:bubble3D val="0"/>
            <c:spPr>
              <a:solidFill>
                <a:srgbClr val="FFCCFF"/>
              </a:solidFill>
              <a:ln>
                <a:noFill/>
              </a:ln>
              <a:effectLst>
                <a:outerShdw blurRad="88900" sx="102000" sy="102000" algn="ctr" rotWithShape="0">
                  <a:prstClr val="black">
                    <a:alpha val="10000"/>
                  </a:prstClr>
                </a:outerShdw>
              </a:effectLst>
              <a:scene3d>
                <a:camera prst="orthographicFront"/>
                <a:lightRig rig="threePt" dir="t"/>
              </a:scene3d>
              <a:sp3d>
                <a:bevelT w="127000" h="127000"/>
                <a:bevelB w="127000" h="127000"/>
              </a:sp3d>
            </c:spPr>
            <c:extLst>
              <c:ext xmlns:c16="http://schemas.microsoft.com/office/drawing/2014/chart" uri="{C3380CC4-5D6E-409C-BE32-E72D297353CC}">
                <c16:uniqueId val="{00000005-D7D7-49E6-BC99-CE2DC4C4B805}"/>
              </c:ext>
            </c:extLst>
          </c:dPt>
          <c:dPt>
            <c:idx val="3"/>
            <c:bubble3D val="0"/>
            <c:spPr>
              <a:solidFill>
                <a:srgbClr val="FFFFCC"/>
              </a:solidFill>
              <a:ln>
                <a:noFill/>
              </a:ln>
              <a:effectLst>
                <a:outerShdw blurRad="88900" sx="102000" sy="102000" algn="ctr" rotWithShape="0">
                  <a:prstClr val="black">
                    <a:alpha val="10000"/>
                  </a:prstClr>
                </a:outerShdw>
              </a:effectLst>
              <a:scene3d>
                <a:camera prst="orthographicFront"/>
                <a:lightRig rig="threePt" dir="t"/>
              </a:scene3d>
              <a:sp3d>
                <a:bevelT w="127000" h="127000"/>
                <a:bevelB w="127000" h="127000"/>
              </a:sp3d>
            </c:spPr>
            <c:extLst>
              <c:ext xmlns:c16="http://schemas.microsoft.com/office/drawing/2014/chart" uri="{C3380CC4-5D6E-409C-BE32-E72D297353CC}">
                <c16:uniqueId val="{00000007-D7D7-49E6-BC99-CE2DC4C4B805}"/>
              </c:ext>
            </c:extLst>
          </c:dPt>
          <c:dPt>
            <c:idx val="4"/>
            <c:bubble3D val="0"/>
            <c:spPr>
              <a:solidFill>
                <a:schemeClr val="accent5"/>
              </a:solidFill>
              <a:ln>
                <a:noFill/>
              </a:ln>
              <a:effectLst>
                <a:outerShdw blurRad="88900" sx="102000" sy="102000" algn="ctr" rotWithShape="0">
                  <a:prstClr val="black">
                    <a:alpha val="10000"/>
                  </a:prstClr>
                </a:outerShdw>
              </a:effectLst>
              <a:scene3d>
                <a:camera prst="orthographicFront"/>
                <a:lightRig rig="threePt" dir="t"/>
              </a:scene3d>
              <a:sp3d>
                <a:bevelT w="127000" h="127000"/>
                <a:bevelB w="127000" h="127000"/>
              </a:sp3d>
            </c:spPr>
            <c:extLst>
              <c:ext xmlns:c16="http://schemas.microsoft.com/office/drawing/2014/chart" uri="{C3380CC4-5D6E-409C-BE32-E72D297353CC}">
                <c16:uniqueId val="{00000009-D7D7-49E6-BC99-CE2DC4C4B805}"/>
              </c:ext>
            </c:extLst>
          </c:dPt>
          <c:dPt>
            <c:idx val="5"/>
            <c:bubble3D val="0"/>
            <c:spPr>
              <a:solidFill>
                <a:schemeClr val="accent6"/>
              </a:solidFill>
              <a:ln>
                <a:noFill/>
              </a:ln>
              <a:effectLst>
                <a:outerShdw blurRad="88900" sx="102000" sy="102000" algn="ctr" rotWithShape="0">
                  <a:prstClr val="black">
                    <a:alpha val="10000"/>
                  </a:prstClr>
                </a:outerShdw>
              </a:effectLst>
              <a:scene3d>
                <a:camera prst="orthographicFront"/>
                <a:lightRig rig="threePt" dir="t"/>
              </a:scene3d>
              <a:sp3d>
                <a:bevelT w="127000" h="127000"/>
                <a:bevelB w="127000" h="127000"/>
              </a:sp3d>
            </c:spPr>
            <c:extLst>
              <c:ext xmlns:c16="http://schemas.microsoft.com/office/drawing/2014/chart" uri="{C3380CC4-5D6E-409C-BE32-E72D297353CC}">
                <c16:uniqueId val="{0000000B-D7D7-49E6-BC99-CE2DC4C4B805}"/>
              </c:ext>
            </c:extLst>
          </c:dPt>
          <c:dPt>
            <c:idx val="6"/>
            <c:bubble3D val="0"/>
            <c:spPr>
              <a:solidFill>
                <a:srgbClr val="99CCFF"/>
              </a:solidFill>
              <a:ln>
                <a:noFill/>
              </a:ln>
              <a:effectLst>
                <a:outerShdw blurRad="88900" sx="102000" sy="102000" algn="ctr" rotWithShape="0">
                  <a:prstClr val="black">
                    <a:alpha val="10000"/>
                  </a:prstClr>
                </a:outerShdw>
              </a:effectLst>
              <a:scene3d>
                <a:camera prst="orthographicFront"/>
                <a:lightRig rig="threePt" dir="t"/>
              </a:scene3d>
              <a:sp3d>
                <a:bevelT w="127000" h="127000"/>
                <a:bevelB w="127000" h="127000"/>
              </a:sp3d>
            </c:spPr>
            <c:extLst>
              <c:ext xmlns:c16="http://schemas.microsoft.com/office/drawing/2014/chart" uri="{C3380CC4-5D6E-409C-BE32-E72D297353CC}">
                <c16:uniqueId val="{0000000D-D7D7-49E6-BC99-CE2DC4C4B805}"/>
              </c:ext>
            </c:extLst>
          </c:dPt>
          <c:dLbls>
            <c:dLbl>
              <c:idx val="0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300" b="1" i="0" u="none" strike="noStrike" kern="1200" spc="0" baseline="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outEnd"/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6="http://schemas.microsoft.com/office/drawing/2014/chart" uri="{C3380CC4-5D6E-409C-BE32-E72D297353CC}">
                  <c16:uniqueId val="{00000001-D7D7-49E6-BC99-CE2DC4C4B805}"/>
                </c:ext>
              </c:extLst>
            </c:dLbl>
            <c:dLbl>
              <c:idx val="1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300" b="1" i="0" u="none" strike="noStrike" kern="1200" spc="0" baseline="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outEnd"/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6="http://schemas.microsoft.com/office/drawing/2014/chart" uri="{C3380CC4-5D6E-409C-BE32-E72D297353CC}">
                  <c16:uniqueId val="{00000003-D7D7-49E6-BC99-CE2DC4C4B805}"/>
                </c:ext>
              </c:extLst>
            </c:dLbl>
            <c:dLbl>
              <c:idx val="2"/>
              <c:layout>
                <c:manualLayout>
                  <c:x val="0"/>
                  <c:y val="-3.7037037037036979E-2"/>
                </c:manualLayout>
              </c:layout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300" b="1" i="0" u="none" strike="noStrike" kern="1200" spc="0" baseline="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bestFit"/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layout/>
                </c:ext>
                <c:ext xmlns:c16="http://schemas.microsoft.com/office/drawing/2014/chart" uri="{C3380CC4-5D6E-409C-BE32-E72D297353CC}">
                  <c16:uniqueId val="{00000005-D7D7-49E6-BC99-CE2DC4C4B805}"/>
                </c:ext>
              </c:extLst>
            </c:dLbl>
            <c:dLbl>
              <c:idx val="3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300" b="1" i="0" u="none" strike="noStrike" kern="1200" spc="0" baseline="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outEnd"/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6="http://schemas.microsoft.com/office/drawing/2014/chart" uri="{C3380CC4-5D6E-409C-BE32-E72D297353CC}">
                  <c16:uniqueId val="{00000007-D7D7-49E6-BC99-CE2DC4C4B805}"/>
                </c:ext>
              </c:extLst>
            </c:dLbl>
            <c:dLbl>
              <c:idx val="4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300" b="1" i="0" u="none" strike="noStrike" kern="1200" spc="0" baseline="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outEnd"/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6="http://schemas.microsoft.com/office/drawing/2014/chart" uri="{C3380CC4-5D6E-409C-BE32-E72D297353CC}">
                  <c16:uniqueId val="{00000009-D7D7-49E6-BC99-CE2DC4C4B805}"/>
                </c:ext>
              </c:extLst>
            </c:dLbl>
            <c:dLbl>
              <c:idx val="5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300" b="1" i="0" u="none" strike="noStrike" kern="1200" spc="0" baseline="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outEnd"/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6="http://schemas.microsoft.com/office/drawing/2014/chart" uri="{C3380CC4-5D6E-409C-BE32-E72D297353CC}">
                  <c16:uniqueId val="{0000000B-D7D7-49E6-BC99-CE2DC4C4B805}"/>
                </c:ext>
              </c:extLst>
            </c:dLbl>
            <c:dLbl>
              <c:idx val="6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300" b="1" i="0" u="none" strike="noStrike" kern="1200" spc="0" baseline="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outEnd"/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6="http://schemas.microsoft.com/office/drawing/2014/chart" uri="{C3380CC4-5D6E-409C-BE32-E72D297353CC}">
                  <c16:uniqueId val="{0000000D-D7D7-49E6-BC99-CE2DC4C4B805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300" b="1" i="0" u="none" strike="noStrike" kern="1200" spc="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0"/>
            <c:showCatName val="1"/>
            <c:showSerName val="0"/>
            <c:showPercent val="1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'Smoke Testing Chart'!$B$3:$B$9</c:f>
              <c:strCache>
                <c:ptCount val="7"/>
                <c:pt idx="0">
                  <c:v>CREARE CONT</c:v>
                </c:pt>
                <c:pt idx="1">
                  <c:v>INTRA IN CONT</c:v>
                </c:pt>
                <c:pt idx="2">
                  <c:v>LISTA PRODUSE</c:v>
                </c:pt>
                <c:pt idx="3">
                  <c:v>FILTRARE</c:v>
                </c:pt>
                <c:pt idx="4">
                  <c:v>PAGINA PRODUS</c:v>
                </c:pt>
                <c:pt idx="5">
                  <c:v>ADAUGA IN COS</c:v>
                </c:pt>
                <c:pt idx="6">
                  <c:v>Checkout</c:v>
                </c:pt>
              </c:strCache>
            </c:strRef>
          </c:cat>
          <c:val>
            <c:numRef>
              <c:f>'Smoke Testing Chart'!$C$3:$C$9</c:f>
              <c:numCache>
                <c:formatCode>General</c:formatCode>
                <c:ptCount val="7"/>
                <c:pt idx="0">
                  <c:v>1</c:v>
                </c:pt>
                <c:pt idx="1">
                  <c:v>1</c:v>
                </c:pt>
                <c:pt idx="2">
                  <c:v>1</c:v>
                </c:pt>
                <c:pt idx="3">
                  <c:v>1</c:v>
                </c:pt>
                <c:pt idx="4">
                  <c:v>1</c:v>
                </c:pt>
                <c:pt idx="5">
                  <c:v>2</c:v>
                </c:pt>
                <c:pt idx="6">
                  <c:v>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E-D7D7-49E6-BC99-CE2DC4C4B805}"/>
            </c:ext>
          </c:extLst>
        </c:ser>
        <c:dLbls>
          <c:dLblPos val="outEnd"/>
          <c:showLegendKey val="0"/>
          <c:showVal val="0"/>
          <c:showCatName val="1"/>
          <c:showSerName val="0"/>
          <c:showPercent val="0"/>
          <c:showBubbleSize val="0"/>
          <c:showLeaderLines val="1"/>
        </c:dLbls>
      </c:pie3D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solidFill>
        <a:srgbClr val="000000">
          <a:lumMod val="15000"/>
          <a:lumOff val="85000"/>
        </a:srgbClr>
      </a:solidFill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16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>
                <a:solidFill>
                  <a:sysClr val="windowText" lastClr="000000"/>
                </a:solidFill>
              </a:rPr>
              <a:t>Number of test cases per category</a:t>
            </a:r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1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5.9998877707018575E-2"/>
          <c:y val="0.12199991688965109"/>
          <c:w val="0.91610107206352731"/>
          <c:h val="0.57513819525634313"/>
        </c:manualLayout>
      </c:layout>
      <c:barChart>
        <c:barDir val="col"/>
        <c:grouping val="clustered"/>
        <c:varyColors val="0"/>
        <c:ser>
          <c:idx val="0"/>
          <c:order val="0"/>
          <c:spPr>
            <a:gradFill rotWithShape="1">
              <a:gsLst>
                <a:gs pos="0">
                  <a:schemeClr val="accent1">
                    <a:satMod val="103000"/>
                    <a:lumMod val="102000"/>
                    <a:tint val="94000"/>
                  </a:schemeClr>
                </a:gs>
                <a:gs pos="50000">
                  <a:schemeClr val="accent1">
                    <a:satMod val="110000"/>
                    <a:lumMod val="100000"/>
                    <a:shade val="100000"/>
                  </a:schemeClr>
                </a:gs>
                <a:gs pos="100000">
                  <a:schemeClr val="accent1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>
              <a:noFill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200" b="1" i="0" u="none" strike="noStrike" kern="1200" baseline="0">
                    <a:solidFill>
                      <a:sysClr val="windowText" lastClr="000000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Features!$B$4:$B$23</c:f>
              <c:strCache>
                <c:ptCount val="20"/>
                <c:pt idx="0">
                  <c:v>Main Page</c:v>
                </c:pt>
                <c:pt idx="1">
                  <c:v>CREARE CONT</c:v>
                </c:pt>
                <c:pt idx="2">
                  <c:v>INTRA IN CONT</c:v>
                </c:pt>
                <c:pt idx="3">
                  <c:v>Log out</c:v>
                </c:pt>
                <c:pt idx="4">
                  <c:v>Contul meu</c:v>
                </c:pt>
                <c:pt idx="5">
                  <c:v>Cautare</c:v>
                </c:pt>
                <c:pt idx="6">
                  <c:v>Listare Produse</c:v>
                </c:pt>
                <c:pt idx="7">
                  <c:v>Filtrare</c:v>
                </c:pt>
                <c:pt idx="8">
                  <c:v>Ordonare</c:v>
                </c:pt>
                <c:pt idx="9">
                  <c:v>Pagina Produs</c:v>
                </c:pt>
                <c:pt idx="10">
                  <c:v>Adauga in cos</c:v>
                </c:pt>
                <c:pt idx="11">
                  <c:v>Cos cumparaturi</c:v>
                </c:pt>
                <c:pt idx="12">
                  <c:v>Update Cart</c:v>
                </c:pt>
                <c:pt idx="13">
                  <c:v>Stergere din cos</c:v>
                </c:pt>
                <c:pt idx="14">
                  <c:v>Checkout</c:v>
                </c:pt>
                <c:pt idx="15">
                  <c:v>Retur</c:v>
                </c:pt>
                <c:pt idx="16">
                  <c:v>UX Usability Testing</c:v>
                </c:pt>
                <c:pt idx="17">
                  <c:v>Connectivity Testing</c:v>
                </c:pt>
                <c:pt idx="18">
                  <c:v>Security Testing</c:v>
                </c:pt>
                <c:pt idx="19">
                  <c:v>Compatibility Testing</c:v>
                </c:pt>
              </c:strCache>
            </c:strRef>
          </c:cat>
          <c:val>
            <c:numRef>
              <c:f>Features!$C$4:$C$23</c:f>
              <c:numCache>
                <c:formatCode>General</c:formatCode>
                <c:ptCount val="20"/>
                <c:pt idx="0">
                  <c:v>23</c:v>
                </c:pt>
                <c:pt idx="1">
                  <c:v>9</c:v>
                </c:pt>
                <c:pt idx="2">
                  <c:v>6</c:v>
                </c:pt>
                <c:pt idx="3">
                  <c:v>1</c:v>
                </c:pt>
                <c:pt idx="4">
                  <c:v>6</c:v>
                </c:pt>
                <c:pt idx="5">
                  <c:v>3</c:v>
                </c:pt>
                <c:pt idx="6">
                  <c:v>6</c:v>
                </c:pt>
                <c:pt idx="7">
                  <c:v>12</c:v>
                </c:pt>
                <c:pt idx="8">
                  <c:v>8</c:v>
                </c:pt>
                <c:pt idx="9">
                  <c:v>12</c:v>
                </c:pt>
                <c:pt idx="10">
                  <c:v>8</c:v>
                </c:pt>
                <c:pt idx="11">
                  <c:v>7</c:v>
                </c:pt>
                <c:pt idx="12">
                  <c:v>13</c:v>
                </c:pt>
                <c:pt idx="13">
                  <c:v>3</c:v>
                </c:pt>
                <c:pt idx="14">
                  <c:v>13</c:v>
                </c:pt>
                <c:pt idx="15">
                  <c:v>5</c:v>
                </c:pt>
                <c:pt idx="16">
                  <c:v>3</c:v>
                </c:pt>
                <c:pt idx="17">
                  <c:v>3</c:v>
                </c:pt>
                <c:pt idx="18">
                  <c:v>6</c:v>
                </c:pt>
                <c:pt idx="19">
                  <c:v>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2A75-480B-8283-ACA60AFB6A4E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100"/>
        <c:overlap val="-24"/>
        <c:axId val="2128326415"/>
        <c:axId val="2128334735"/>
      </c:barChart>
      <c:catAx>
        <c:axId val="2128326415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12700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1" i="0" u="none" strike="noStrike" kern="1200" baseline="0">
                <a:solidFill>
                  <a:sysClr val="windowText" lastClr="000000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128334735"/>
        <c:crosses val="autoZero"/>
        <c:auto val="1"/>
        <c:lblAlgn val="ctr"/>
        <c:lblOffset val="100"/>
        <c:noMultiLvlLbl val="0"/>
      </c:catAx>
      <c:valAx>
        <c:axId val="2128334735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1" i="0" u="none" strike="noStrike" kern="1200" baseline="0">
                <a:solidFill>
                  <a:sysClr val="windowText" lastClr="000000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128326415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solidFill>
        <a:srgbClr val="000000">
          <a:lumMod val="15000"/>
          <a:lumOff val="85000"/>
        </a:srgbClr>
      </a:solidFill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000" b="0" i="0" u="none" strike="noStrike" kern="1200" baseline="0">
                <a:solidFill>
                  <a:schemeClr val="dk1">
                    <a:lumMod val="65000"/>
                    <a:lumOff val="35000"/>
                  </a:schemeClr>
                </a:solidFill>
                <a:effectLst/>
                <a:latin typeface="+mn-lt"/>
                <a:ea typeface="+mn-ea"/>
                <a:cs typeface="+mn-cs"/>
              </a:defRPr>
            </a:pPr>
            <a:r>
              <a:rPr lang="en-US" sz="2000" b="1">
                <a:solidFill>
                  <a:sysClr val="windowText" lastClr="000000"/>
                </a:solidFill>
              </a:rPr>
              <a:t>Defect</a:t>
            </a:r>
            <a:r>
              <a:rPr lang="en-US" sz="2000" b="1" baseline="0">
                <a:solidFill>
                  <a:sysClr val="windowText" lastClr="000000"/>
                </a:solidFill>
              </a:rPr>
              <a:t> Rate by Severity</a:t>
            </a:r>
            <a:endParaRPr lang="en-US" sz="2000" b="1">
              <a:solidFill>
                <a:sysClr val="windowText" lastClr="000000"/>
              </a:solidFill>
            </a:endParaRPr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000" b="0" i="0" u="none" strike="noStrike" kern="1200" baseline="0">
              <a:solidFill>
                <a:schemeClr val="dk1">
                  <a:lumMod val="65000"/>
                  <a:lumOff val="35000"/>
                </a:schemeClr>
              </a:solidFill>
              <a:effectLst/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2.5302562133456979E-2"/>
          <c:y val="0.12833115549388488"/>
          <c:w val="0.94939487573308601"/>
          <c:h val="0.6753941536325303"/>
        </c:manualLayout>
      </c:layout>
      <c:barChart>
        <c:barDir val="col"/>
        <c:grouping val="clustered"/>
        <c:varyColors val="0"/>
        <c:ser>
          <c:idx val="0"/>
          <c:order val="0"/>
          <c:spPr>
            <a:gradFill>
              <a:gsLst>
                <a:gs pos="0">
                  <a:schemeClr val="accent1"/>
                </a:gs>
                <a:gs pos="100000">
                  <a:schemeClr val="accent1">
                    <a:lumMod val="84000"/>
                  </a:schemeClr>
                </a:gs>
              </a:gsLst>
              <a:lin ang="5400000" scaled="1"/>
            </a:gradFill>
            <a:ln>
              <a:noFill/>
            </a:ln>
            <a:effectLst>
              <a:outerShdw blurRad="76200" dir="18900000" sy="23000" kx="-1200000" algn="bl" rotWithShape="0">
                <a:prstClr val="black">
                  <a:alpha val="20000"/>
                </a:prstClr>
              </a:outerShdw>
            </a:effectLst>
          </c:spPr>
          <c:invertIfNegative val="0"/>
          <c:dPt>
            <c:idx val="0"/>
            <c:invertIfNegative val="0"/>
            <c:bubble3D val="0"/>
            <c:spPr>
              <a:solidFill>
                <a:srgbClr val="8A0000"/>
              </a:solidFill>
              <a:ln>
                <a:noFill/>
              </a:ln>
              <a:effectLst>
                <a:outerShdw blurRad="76200" dir="18900000" sy="23000" kx="-1200000" algn="bl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1-F161-46A1-ABC1-DB12C8402203}"/>
              </c:ext>
            </c:extLst>
          </c:dPt>
          <c:dPt>
            <c:idx val="1"/>
            <c:invertIfNegative val="0"/>
            <c:bubble3D val="0"/>
            <c:spPr>
              <a:solidFill>
                <a:srgbClr val="DE0000"/>
              </a:solidFill>
              <a:ln>
                <a:noFill/>
              </a:ln>
              <a:effectLst>
                <a:outerShdw blurRad="76200" dir="18900000" sy="23000" kx="-1200000" algn="bl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3-F161-46A1-ABC1-DB12C8402203}"/>
              </c:ext>
            </c:extLst>
          </c:dPt>
          <c:dPt>
            <c:idx val="2"/>
            <c:invertIfNegative val="0"/>
            <c:bubble3D val="0"/>
            <c:spPr>
              <a:solidFill>
                <a:srgbClr val="FF5D5D"/>
              </a:solidFill>
              <a:ln>
                <a:noFill/>
              </a:ln>
              <a:effectLst>
                <a:outerShdw blurRad="76200" dir="18900000" sy="23000" kx="-1200000" algn="bl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5-F161-46A1-ABC1-DB12C8402203}"/>
              </c:ext>
            </c:extLst>
          </c:dPt>
          <c:dPt>
            <c:idx val="3"/>
            <c:invertIfNegative val="0"/>
            <c:bubble3D val="0"/>
            <c:spPr>
              <a:solidFill>
                <a:srgbClr val="FF9FA1"/>
              </a:solidFill>
              <a:ln>
                <a:noFill/>
              </a:ln>
              <a:effectLst>
                <a:outerShdw blurRad="76200" dir="18900000" sy="23000" kx="-1200000" algn="bl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7-F161-46A1-ABC1-DB12C8402203}"/>
              </c:ext>
            </c:extLst>
          </c:dPt>
          <c:dPt>
            <c:idx val="4"/>
            <c:invertIfNegative val="0"/>
            <c:bubble3D val="0"/>
            <c:spPr>
              <a:solidFill>
                <a:srgbClr val="FECCB8"/>
              </a:solidFill>
              <a:ln>
                <a:noFill/>
              </a:ln>
              <a:effectLst>
                <a:outerShdw blurRad="76200" dir="18900000" sy="23000" kx="-1200000" algn="bl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9-F161-46A1-ABC1-DB12C8402203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300" b="1" i="0" u="none" strike="noStrike" kern="1200" baseline="0">
                    <a:solidFill>
                      <a:sysClr val="windowText" lastClr="000000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>
                      <a:solidFill>
                        <a:schemeClr val="dk1">
                          <a:lumMod val="50000"/>
                          <a:lumOff val="50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charts!$B$15:$B$19</c:f>
              <c:strCache>
                <c:ptCount val="5"/>
                <c:pt idx="0">
                  <c:v>blocker (1)</c:v>
                </c:pt>
                <c:pt idx="1">
                  <c:v>critical (1)</c:v>
                </c:pt>
                <c:pt idx="2">
                  <c:v>major (2)</c:v>
                </c:pt>
                <c:pt idx="3">
                  <c:v>normal (12)</c:v>
                </c:pt>
                <c:pt idx="4">
                  <c:v>minor (12)</c:v>
                </c:pt>
              </c:strCache>
            </c:strRef>
          </c:cat>
          <c:val>
            <c:numRef>
              <c:f>charts!$D$15:$D$19</c:f>
              <c:numCache>
                <c:formatCode>0%</c:formatCode>
                <c:ptCount val="5"/>
                <c:pt idx="0">
                  <c:v>3.5714285714285712E-2</c:v>
                </c:pt>
                <c:pt idx="1">
                  <c:v>3.5714285714285712E-2</c:v>
                </c:pt>
                <c:pt idx="2">
                  <c:v>7.1428571428571425E-2</c:v>
                </c:pt>
                <c:pt idx="3">
                  <c:v>0.42857142857142855</c:v>
                </c:pt>
                <c:pt idx="4">
                  <c:v>0.42857142857142855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A-F161-46A1-ABC1-DB12C8402203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41"/>
        <c:axId val="229437648"/>
        <c:axId val="229433072"/>
      </c:barChart>
      <c:catAx>
        <c:axId val="22943764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1" i="0" u="none" strike="noStrike" kern="1200" baseline="0">
                <a:solidFill>
                  <a:sysClr val="windowText" lastClr="000000"/>
                </a:solidFill>
                <a:effectLst/>
                <a:latin typeface="+mn-lt"/>
                <a:ea typeface="+mn-ea"/>
                <a:cs typeface="+mn-cs"/>
              </a:defRPr>
            </a:pPr>
            <a:endParaRPr lang="en-US"/>
          </a:p>
        </c:txPr>
        <c:crossAx val="229433072"/>
        <c:crosses val="autoZero"/>
        <c:auto val="1"/>
        <c:lblAlgn val="ctr"/>
        <c:lblOffset val="100"/>
        <c:noMultiLvlLbl val="0"/>
      </c:catAx>
      <c:valAx>
        <c:axId val="229433072"/>
        <c:scaling>
          <c:orientation val="minMax"/>
        </c:scaling>
        <c:delete val="1"/>
        <c:axPos val="l"/>
        <c:numFmt formatCode="0%" sourceLinked="1"/>
        <c:majorTickMark val="none"/>
        <c:minorTickMark val="none"/>
        <c:tickLblPos val="nextTo"/>
        <c:crossAx val="22943764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gradFill flip="none" rotWithShape="1">
      <a:gsLst>
        <a:gs pos="0">
          <a:schemeClr val="lt1"/>
        </a:gs>
        <a:gs pos="68000">
          <a:schemeClr val="lt1">
            <a:lumMod val="85000"/>
          </a:schemeClr>
        </a:gs>
        <a:gs pos="100000">
          <a:schemeClr val="lt1"/>
        </a:gs>
      </a:gsLst>
      <a:lin ang="5400000" scaled="1"/>
      <a:tileRect/>
    </a:gradFill>
    <a:ln w="9525" cap="flat" cmpd="sng" algn="ctr">
      <a:solidFill>
        <a:schemeClr val="dk1">
          <a:lumMod val="15000"/>
          <a:lumOff val="85000"/>
        </a:schemeClr>
      </a:solidFill>
      <a:round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b="1">
                <a:solidFill>
                  <a:sysClr val="windowText" lastClr="000000"/>
                </a:solidFill>
              </a:rPr>
              <a:t>Defects</a:t>
            </a:r>
            <a:r>
              <a:rPr lang="en-US" b="1" baseline="0">
                <a:solidFill>
                  <a:sysClr val="windowText" lastClr="000000"/>
                </a:solidFill>
              </a:rPr>
              <a:t> n</a:t>
            </a:r>
            <a:r>
              <a:rPr lang="en-US" b="1">
                <a:solidFill>
                  <a:sysClr val="windowText" lastClr="000000"/>
                </a:solidFill>
              </a:rPr>
              <a:t>umber</a:t>
            </a:r>
            <a:r>
              <a:rPr lang="en-US" b="1" baseline="0">
                <a:solidFill>
                  <a:sysClr val="windowText" lastClr="000000"/>
                </a:solidFill>
              </a:rPr>
              <a:t> per category</a:t>
            </a:r>
            <a:endParaRPr lang="en-US" b="1">
              <a:solidFill>
                <a:sysClr val="windowText" lastClr="000000"/>
              </a:solidFill>
            </a:endParaRPr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view3D>
      <c:rotX val="15"/>
      <c:rotY val="20"/>
      <c:depthPercent val="100"/>
      <c:rAngAx val="1"/>
    </c:view3D>
    <c:floor>
      <c:thickness val="0"/>
      <c:spPr>
        <a:noFill/>
        <a:ln>
          <a:noFill/>
        </a:ln>
        <a:effectLst/>
        <a:sp3d/>
      </c:spPr>
    </c:floor>
    <c:sideWall>
      <c:thickness val="0"/>
      <c:spPr>
        <a:noFill/>
        <a:ln>
          <a:noFill/>
        </a:ln>
        <a:effectLst/>
        <a:sp3d/>
      </c:spPr>
    </c:sideWall>
    <c:backWall>
      <c:thickness val="0"/>
      <c:spPr>
        <a:noFill/>
        <a:ln>
          <a:noFill/>
        </a:ln>
        <a:effectLst/>
        <a:sp3d/>
      </c:spPr>
    </c:backWall>
    <c:plotArea>
      <c:layout/>
      <c:bar3DChart>
        <c:barDir val="col"/>
        <c:grouping val="clustered"/>
        <c:varyColors val="0"/>
        <c:ser>
          <c:idx val="0"/>
          <c:order val="0"/>
          <c:spPr>
            <a:solidFill>
              <a:srgbClr val="FF0066"/>
            </a:solidFill>
            <a:ln>
              <a:noFill/>
            </a:ln>
            <a:effectLst/>
            <a:sp3d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400" b="1" i="0" u="none" strike="noStrike" kern="1200" baseline="0">
                    <a:solidFill>
                      <a:sysClr val="windowText" lastClr="000000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Sheet3!$A$18:$A$31</c:f>
              <c:strCache>
                <c:ptCount val="14"/>
                <c:pt idx="0">
                  <c:v>Main Page</c:v>
                </c:pt>
                <c:pt idx="1">
                  <c:v>Filtrare</c:v>
                </c:pt>
                <c:pt idx="2">
                  <c:v>Listare Produse</c:v>
                </c:pt>
                <c:pt idx="3">
                  <c:v>Security Testing</c:v>
                </c:pt>
                <c:pt idx="4">
                  <c:v>Update Cart</c:v>
                </c:pt>
                <c:pt idx="5">
                  <c:v>Stergere din cos</c:v>
                </c:pt>
                <c:pt idx="6">
                  <c:v>CONT NOU</c:v>
                </c:pt>
                <c:pt idx="7">
                  <c:v>Contul meu</c:v>
                </c:pt>
                <c:pt idx="8">
                  <c:v>Cautare</c:v>
                </c:pt>
                <c:pt idx="9">
                  <c:v>Cos cumparaturi</c:v>
                </c:pt>
                <c:pt idx="10">
                  <c:v>Checkout</c:v>
                </c:pt>
                <c:pt idx="11">
                  <c:v>UX Usability Testing</c:v>
                </c:pt>
                <c:pt idx="12">
                  <c:v>Compatibility Testing</c:v>
                </c:pt>
                <c:pt idx="13">
                  <c:v>Connectivity Testing</c:v>
                </c:pt>
              </c:strCache>
            </c:strRef>
          </c:cat>
          <c:val>
            <c:numRef>
              <c:f>Sheet3!$B$18:$B$31</c:f>
              <c:numCache>
                <c:formatCode>General</c:formatCode>
                <c:ptCount val="14"/>
                <c:pt idx="0">
                  <c:v>6</c:v>
                </c:pt>
                <c:pt idx="1">
                  <c:v>4</c:v>
                </c:pt>
                <c:pt idx="2">
                  <c:v>3</c:v>
                </c:pt>
                <c:pt idx="3">
                  <c:v>3</c:v>
                </c:pt>
                <c:pt idx="4">
                  <c:v>2</c:v>
                </c:pt>
                <c:pt idx="5">
                  <c:v>2</c:v>
                </c:pt>
                <c:pt idx="6">
                  <c:v>1</c:v>
                </c:pt>
                <c:pt idx="7">
                  <c:v>1</c:v>
                </c:pt>
                <c:pt idx="8">
                  <c:v>1</c:v>
                </c:pt>
                <c:pt idx="9">
                  <c:v>1</c:v>
                </c:pt>
                <c:pt idx="10">
                  <c:v>1</c:v>
                </c:pt>
                <c:pt idx="11">
                  <c:v>1</c:v>
                </c:pt>
                <c:pt idx="12">
                  <c:v>1</c:v>
                </c:pt>
                <c:pt idx="13">
                  <c:v>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D3CD-4FFE-B615-76244994CAB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shape val="box"/>
        <c:axId val="2128331823"/>
        <c:axId val="2128319759"/>
        <c:axId val="0"/>
      </c:bar3DChart>
      <c:catAx>
        <c:axId val="2128331823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1" i="0" u="none" strike="noStrike" kern="1200" baseline="0">
                <a:solidFill>
                  <a:sysClr val="windowText" lastClr="000000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128319759"/>
        <c:crosses val="autoZero"/>
        <c:auto val="1"/>
        <c:lblAlgn val="ctr"/>
        <c:lblOffset val="100"/>
        <c:noMultiLvlLbl val="0"/>
      </c:catAx>
      <c:valAx>
        <c:axId val="2128319759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1" i="0" u="none" strike="noStrike" kern="1200" baseline="0">
                <a:solidFill>
                  <a:sysClr val="windowText" lastClr="000000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128331823"/>
        <c:crosses val="autoZero"/>
        <c:crossBetween val="between"/>
        <c:majorUnit val="1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solidFill>
        <a:srgbClr val="000000">
          <a:lumMod val="15000"/>
          <a:lumOff val="85000"/>
        </a:srgbClr>
      </a:solidFill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0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2000" b="1" dirty="0">
                <a:solidFill>
                  <a:sysClr val="windowText" lastClr="000000"/>
                </a:solidFill>
              </a:rPr>
              <a:t>OVERALL</a:t>
            </a:r>
            <a:r>
              <a:rPr lang="en-US" sz="2000" b="1" baseline="0" dirty="0">
                <a:solidFill>
                  <a:sysClr val="windowText" lastClr="000000"/>
                </a:solidFill>
              </a:rPr>
              <a:t> METRICS</a:t>
            </a:r>
            <a:endParaRPr lang="en-US" sz="2000" b="1" dirty="0">
              <a:solidFill>
                <a:sysClr val="windowText" lastClr="000000"/>
              </a:solidFill>
            </a:endParaRPr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0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Features!$K$32</c:f>
              <c:strCache>
                <c:ptCount val="1"/>
                <c:pt idx="0">
                  <c:v>NOT RUN</c:v>
                </c:pt>
              </c:strCache>
            </c:strRef>
          </c:tx>
          <c:spPr>
            <a:solidFill>
              <a:schemeClr val="tx1">
                <a:lumMod val="65000"/>
                <a:lumOff val="35000"/>
              </a:schemeClr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400" b="1" i="0" u="none" strike="noStrike" kern="1200" baseline="0">
                    <a:solidFill>
                      <a:sysClr val="windowText" lastClr="000000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Features!$J$33</c:f>
              <c:strCache>
                <c:ptCount val="1"/>
                <c:pt idx="0">
                  <c:v>TOTAL</c:v>
                </c:pt>
              </c:strCache>
            </c:strRef>
          </c:cat>
          <c:val>
            <c:numRef>
              <c:f>Features!$K$33</c:f>
              <c:numCache>
                <c:formatCode>0%</c:formatCode>
                <c:ptCount val="1"/>
                <c:pt idx="0">
                  <c:v>6.6225165562913907E-3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A07E-4D3F-8247-E925CCE23EE7}"/>
            </c:ext>
          </c:extLst>
        </c:ser>
        <c:ser>
          <c:idx val="1"/>
          <c:order val="1"/>
          <c:tx>
            <c:strRef>
              <c:f>Features!$L$32</c:f>
              <c:strCache>
                <c:ptCount val="1"/>
                <c:pt idx="0">
                  <c:v>PASSED</c:v>
                </c:pt>
              </c:strCache>
            </c:strRef>
          </c:tx>
          <c:spPr>
            <a:solidFill>
              <a:srgbClr val="00B050">
                <a:alpha val="97000"/>
              </a:srgbClr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400" b="1" i="0" u="none" strike="noStrike" kern="1200" baseline="0">
                    <a:solidFill>
                      <a:sysClr val="windowText" lastClr="000000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Features!$J$33</c:f>
              <c:strCache>
                <c:ptCount val="1"/>
                <c:pt idx="0">
                  <c:v>TOTAL</c:v>
                </c:pt>
              </c:strCache>
            </c:strRef>
          </c:cat>
          <c:val>
            <c:numRef>
              <c:f>Features!$L$33</c:f>
              <c:numCache>
                <c:formatCode>0%</c:formatCode>
                <c:ptCount val="1"/>
                <c:pt idx="0">
                  <c:v>0.72185430463576161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A07E-4D3F-8247-E925CCE23EE7}"/>
            </c:ext>
          </c:extLst>
        </c:ser>
        <c:ser>
          <c:idx val="2"/>
          <c:order val="2"/>
          <c:tx>
            <c:strRef>
              <c:f>Features!$M$32</c:f>
              <c:strCache>
                <c:ptCount val="1"/>
                <c:pt idx="0">
                  <c:v>FAILED</c:v>
                </c:pt>
              </c:strCache>
            </c:strRef>
          </c:tx>
          <c:spPr>
            <a:solidFill>
              <a:srgbClr val="FF0000"/>
            </a:solidFill>
            <a:ln>
              <a:noFill/>
            </a:ln>
            <a:effectLst/>
          </c:spPr>
          <c:invertIfNegative val="0"/>
          <c:dLbls>
            <c:dLbl>
              <c:idx val="0"/>
              <c:layout/>
              <c:tx>
                <c:rich>
                  <a:bodyPr/>
                  <a:lstStyle/>
                  <a:p>
                    <a:fld id="{AAAFB5E5-DB0C-40E6-BEB5-6C4A7EEE2425}" type="VALUE">
                      <a:rPr lang="en-US" b="1">
                        <a:solidFill>
                          <a:sysClr val="windowText" lastClr="000000"/>
                        </a:solidFill>
                      </a:rPr>
                      <a:pPr/>
                      <a:t>[VALUE]</a:t>
                    </a:fld>
                    <a:endParaRPr lang="en-US"/>
                  </a:p>
                </c:rich>
              </c:tx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2-A07E-4D3F-8247-E925CCE23EE7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4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Features!$J$33</c:f>
              <c:strCache>
                <c:ptCount val="1"/>
                <c:pt idx="0">
                  <c:v>TOTAL</c:v>
                </c:pt>
              </c:strCache>
            </c:strRef>
          </c:cat>
          <c:val>
            <c:numRef>
              <c:f>Features!$M$33</c:f>
              <c:numCache>
                <c:formatCode>0%</c:formatCode>
                <c:ptCount val="1"/>
                <c:pt idx="0">
                  <c:v>0.25827814569536423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A07E-4D3F-8247-E925CCE23EE7}"/>
            </c:ext>
          </c:extLst>
        </c:ser>
        <c:ser>
          <c:idx val="3"/>
          <c:order val="3"/>
          <c:tx>
            <c:strRef>
              <c:f>Features!$N$32</c:f>
              <c:strCache>
                <c:ptCount val="1"/>
                <c:pt idx="0">
                  <c:v>BLOCKED</c:v>
                </c:pt>
              </c:strCache>
            </c:strRef>
          </c:tx>
          <c:spPr>
            <a:solidFill>
              <a:srgbClr val="99CCFF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400" b="1" i="0" u="none" strike="noStrike" kern="1200" baseline="0">
                    <a:solidFill>
                      <a:sysClr val="windowText" lastClr="000000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Features!$J$33</c:f>
              <c:strCache>
                <c:ptCount val="1"/>
                <c:pt idx="0">
                  <c:v>TOTAL</c:v>
                </c:pt>
              </c:strCache>
            </c:strRef>
          </c:cat>
          <c:val>
            <c:numRef>
              <c:f>Features!$N$33</c:f>
              <c:numCache>
                <c:formatCode>0%</c:formatCode>
                <c:ptCount val="1"/>
                <c:pt idx="0">
                  <c:v>1.3245033112582781E-2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A07E-4D3F-8247-E925CCE23EE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36"/>
        <c:overlap val="-58"/>
        <c:axId val="597254832"/>
        <c:axId val="597255248"/>
      </c:barChart>
      <c:catAx>
        <c:axId val="59725483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1587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1" i="0" u="none" strike="noStrike" kern="1200" baseline="0">
                <a:solidFill>
                  <a:sysClr val="windowText" lastClr="000000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97255248"/>
        <c:crosses val="autoZero"/>
        <c:auto val="1"/>
        <c:lblAlgn val="ctr"/>
        <c:lblOffset val="100"/>
        <c:noMultiLvlLbl val="0"/>
      </c:catAx>
      <c:valAx>
        <c:axId val="59725524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%" sourceLinked="1"/>
        <c:majorTickMark val="none"/>
        <c:minorTickMark val="none"/>
        <c:tickLblPos val="nextTo"/>
        <c:spPr>
          <a:noFill/>
          <a:ln w="25400">
            <a:solidFill>
              <a:schemeClr val="tx1">
                <a:lumMod val="15000"/>
                <a:lumOff val="85000"/>
              </a:schemeClr>
            </a:solidFill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1" i="0" u="none" strike="noStrike" kern="1200" baseline="0">
                <a:solidFill>
                  <a:sysClr val="windowText" lastClr="000000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97254832"/>
        <c:crosses val="autoZero"/>
        <c:crossBetween val="between"/>
      </c:valAx>
      <c:spPr>
        <a:noFill/>
        <a:ln>
          <a:noFill/>
        </a:ln>
        <a:effectLst>
          <a:softEdge rad="0"/>
        </a:effectLst>
      </c:spPr>
    </c:plotArea>
    <c:legend>
      <c:legendPos val="b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200" b="1" i="0" u="none" strike="noStrike" kern="1200" baseline="0">
              <a:solidFill>
                <a:sysClr val="windowText" lastClr="000000"/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solidFill>
        <a:srgbClr val="000000">
          <a:lumMod val="15000"/>
          <a:lumOff val="85000"/>
        </a:srgbClr>
      </a:solidFill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8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0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2000">
                <a:solidFill>
                  <a:sysClr val="windowText" lastClr="000000"/>
                </a:solidFill>
              </a:rPr>
              <a:t>Test rate per category</a:t>
            </a:r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000" b="1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view3D>
      <c:rotX val="15"/>
      <c:rotY val="20"/>
      <c:depthPercent val="100"/>
      <c:rAngAx val="1"/>
    </c:view3D>
    <c:floor>
      <c:thickness val="0"/>
      <c:spPr>
        <a:noFill/>
        <a:ln>
          <a:noFill/>
        </a:ln>
        <a:effectLst/>
        <a:sp3d/>
      </c:spPr>
    </c:floor>
    <c:sideWall>
      <c:thickness val="0"/>
      <c:spPr>
        <a:noFill/>
        <a:ln>
          <a:noFill/>
        </a:ln>
        <a:effectLst/>
        <a:sp3d/>
      </c:spPr>
    </c:sideWall>
    <c:backWall>
      <c:thickness val="0"/>
      <c:spPr>
        <a:noFill/>
        <a:ln>
          <a:noFill/>
        </a:ln>
        <a:effectLst/>
        <a:sp3d/>
      </c:spPr>
    </c:backWall>
    <c:plotArea>
      <c:layout>
        <c:manualLayout>
          <c:layoutTarget val="inner"/>
          <c:xMode val="edge"/>
          <c:yMode val="edge"/>
          <c:x val="7.7055474920555214E-2"/>
          <c:y val="0.13346199911320458"/>
          <c:w val="0.89878860753671541"/>
          <c:h val="0.47876612403684038"/>
        </c:manualLayout>
      </c:layout>
      <c:bar3DChart>
        <c:barDir val="col"/>
        <c:grouping val="percentStacked"/>
        <c:varyColors val="0"/>
        <c:ser>
          <c:idx val="0"/>
          <c:order val="0"/>
          <c:tx>
            <c:strRef>
              <c:f>Features!$C$32</c:f>
              <c:strCache>
                <c:ptCount val="1"/>
                <c:pt idx="0">
                  <c:v>% NOT RUN</c:v>
                </c:pt>
              </c:strCache>
            </c:strRef>
          </c:tx>
          <c:spPr>
            <a:solidFill>
              <a:schemeClr val="bg1">
                <a:lumMod val="50000"/>
              </a:schemeClr>
            </a:solidFill>
            <a:ln>
              <a:noFill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  <a:scene3d>
              <a:camera prst="orthographicFront">
                <a:rot lat="0" lon="0" rev="0"/>
              </a:camera>
              <a:lightRig rig="threePt" dir="t">
                <a:rot lat="0" lon="0" rev="19800000"/>
              </a:lightRig>
            </a:scene3d>
            <a:sp3d/>
          </c:spPr>
          <c:invertIfNegative val="0"/>
          <c:dLbls>
            <c:dLbl>
              <c:idx val="13"/>
              <c:layout/>
              <c:tx>
                <c:rich>
                  <a:bodyPr rot="0" spcFirstLastPara="1" vertOverflow="ellipsis" vert="horz" wrap="square" lIns="38100" tIns="19050" rIns="38100" bIns="19050" anchor="ctr" anchorCtr="1">
                    <a:spAutoFit/>
                  </a:bodyPr>
                  <a:lstStyle/>
                  <a:p>
                    <a:pPr>
                      <a:defRPr sz="1050" b="0" i="0" u="none" strike="noStrike" kern="1200" baseline="0">
                        <a:solidFill>
                          <a:sysClr val="windowText" lastClr="000000"/>
                        </a:solidFill>
                        <a:latin typeface="+mn-lt"/>
                        <a:ea typeface="+mn-ea"/>
                        <a:cs typeface="+mn-cs"/>
                      </a:defRPr>
                    </a:pPr>
                    <a:fld id="{07F8ED5B-2BF3-4CA2-B087-34C5D33DE9A9}" type="VALUE">
                      <a:rPr lang="en-US" sz="1050" b="1">
                        <a:solidFill>
                          <a:sysClr val="windowText" lastClr="000000"/>
                        </a:solidFill>
                      </a:rPr>
                      <a:pPr>
                        <a:defRPr sz="1050">
                          <a:solidFill>
                            <a:sysClr val="windowText" lastClr="000000"/>
                          </a:solidFill>
                        </a:defRPr>
                      </a:pPr>
                      <a:t>[VALUE]</a:t>
                    </a:fld>
                    <a:endParaRPr lang="en-US"/>
                  </a:p>
                </c:rich>
              </c:tx>
              <c:spPr>
                <a:solidFill>
                  <a:schemeClr val="bg1"/>
                </a:solidFill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050" b="0" i="0" u="none" strike="noStrike" kern="1200" baseline="0">
                      <a:solidFill>
                        <a:sysClr val="windowText" lastClr="000000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0-B0CF-4967-ABC3-67A2F41292CC}"/>
                </c:ext>
              </c:extLst>
            </c:dLbl>
            <c:spPr>
              <a:solidFill>
                <a:schemeClr val="bg1"/>
              </a:solidFill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ysClr val="windowText" lastClr="000000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Features!$B$33:$B$52</c:f>
              <c:strCache>
                <c:ptCount val="20"/>
                <c:pt idx="0">
                  <c:v>Main Page</c:v>
                </c:pt>
                <c:pt idx="1">
                  <c:v>CONT NOU</c:v>
                </c:pt>
                <c:pt idx="2">
                  <c:v>INTRA IN CONT</c:v>
                </c:pt>
                <c:pt idx="3">
                  <c:v>Log out</c:v>
                </c:pt>
                <c:pt idx="4">
                  <c:v>Contul meu</c:v>
                </c:pt>
                <c:pt idx="5">
                  <c:v>Cautare</c:v>
                </c:pt>
                <c:pt idx="6">
                  <c:v>Listare Produse</c:v>
                </c:pt>
                <c:pt idx="7">
                  <c:v>Filtrare</c:v>
                </c:pt>
                <c:pt idx="8">
                  <c:v>Ordonare</c:v>
                </c:pt>
                <c:pt idx="9">
                  <c:v>Pagina Produs</c:v>
                </c:pt>
                <c:pt idx="10">
                  <c:v>Adauga in cos</c:v>
                </c:pt>
                <c:pt idx="11">
                  <c:v>Cos cumparaturi</c:v>
                </c:pt>
                <c:pt idx="12">
                  <c:v>Update Cart</c:v>
                </c:pt>
                <c:pt idx="13">
                  <c:v>Stergere din cos</c:v>
                </c:pt>
                <c:pt idx="14">
                  <c:v>Checkout</c:v>
                </c:pt>
                <c:pt idx="15">
                  <c:v>Retur</c:v>
                </c:pt>
                <c:pt idx="16">
                  <c:v>UX Usability Testing</c:v>
                </c:pt>
                <c:pt idx="17">
                  <c:v>Connectivity Testing</c:v>
                </c:pt>
                <c:pt idx="18">
                  <c:v>Security Testing</c:v>
                </c:pt>
                <c:pt idx="19">
                  <c:v>Compatibility Testing</c:v>
                </c:pt>
              </c:strCache>
            </c:strRef>
          </c:cat>
          <c:val>
            <c:numRef>
              <c:f>Features!$C$33:$C$52</c:f>
              <c:numCache>
                <c:formatCode>0%</c:formatCode>
                <c:ptCount val="20"/>
                <c:pt idx="0">
                  <c:v>0</c:v>
                </c:pt>
                <c:pt idx="1">
                  <c:v>0</c:v>
                </c:pt>
                <c:pt idx="2">
                  <c:v>0</c:v>
                </c:pt>
                <c:pt idx="3">
                  <c:v>0</c:v>
                </c:pt>
                <c:pt idx="4">
                  <c:v>0</c:v>
                </c:pt>
                <c:pt idx="5">
                  <c:v>0</c:v>
                </c:pt>
                <c:pt idx="6">
                  <c:v>0</c:v>
                </c:pt>
                <c:pt idx="7">
                  <c:v>0</c:v>
                </c:pt>
                <c:pt idx="8">
                  <c:v>0</c:v>
                </c:pt>
                <c:pt idx="9">
                  <c:v>0</c:v>
                </c:pt>
                <c:pt idx="10">
                  <c:v>0</c:v>
                </c:pt>
                <c:pt idx="11">
                  <c:v>0</c:v>
                </c:pt>
                <c:pt idx="12">
                  <c:v>0</c:v>
                </c:pt>
                <c:pt idx="13">
                  <c:v>0.33333333333333331</c:v>
                </c:pt>
                <c:pt idx="14">
                  <c:v>0</c:v>
                </c:pt>
                <c:pt idx="15">
                  <c:v>0</c:v>
                </c:pt>
                <c:pt idx="16">
                  <c:v>0</c:v>
                </c:pt>
                <c:pt idx="17">
                  <c:v>0</c:v>
                </c:pt>
                <c:pt idx="18">
                  <c:v>0</c:v>
                </c:pt>
                <c:pt idx="19">
                  <c:v>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B0CF-4967-ABC3-67A2F41292CC}"/>
            </c:ext>
          </c:extLst>
        </c:ser>
        <c:ser>
          <c:idx val="1"/>
          <c:order val="1"/>
          <c:tx>
            <c:strRef>
              <c:f>Features!$D$32</c:f>
              <c:strCache>
                <c:ptCount val="1"/>
                <c:pt idx="0">
                  <c:v>% PASSED</c:v>
                </c:pt>
              </c:strCache>
            </c:strRef>
          </c:tx>
          <c:spPr>
            <a:solidFill>
              <a:srgbClr val="00B050"/>
            </a:solidFill>
            <a:ln>
              <a:noFill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  <a:scene3d>
              <a:camera prst="orthographicFront">
                <a:rot lat="0" lon="0" rev="0"/>
              </a:camera>
              <a:lightRig rig="threePt" dir="t">
                <a:rot lat="0" lon="0" rev="19800000"/>
              </a:lightRig>
            </a:scene3d>
            <a:sp3d/>
          </c:spPr>
          <c:invertIfNegative val="0"/>
          <c:dLbls>
            <c:dLbl>
              <c:idx val="17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B0CF-4967-ABC3-67A2F41292CC}"/>
                </c:ext>
              </c:extLst>
            </c:dLbl>
            <c:spPr>
              <a:solidFill>
                <a:schemeClr val="bg1"/>
              </a:solidFill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50" b="1" i="0" u="none" strike="noStrike" kern="1200" baseline="0">
                    <a:solidFill>
                      <a:sysClr val="windowText" lastClr="000000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Features!$B$33:$B$52</c:f>
              <c:strCache>
                <c:ptCount val="20"/>
                <c:pt idx="0">
                  <c:v>Main Page</c:v>
                </c:pt>
                <c:pt idx="1">
                  <c:v>CONT NOU</c:v>
                </c:pt>
                <c:pt idx="2">
                  <c:v>INTRA IN CONT</c:v>
                </c:pt>
                <c:pt idx="3">
                  <c:v>Log out</c:v>
                </c:pt>
                <c:pt idx="4">
                  <c:v>Contul meu</c:v>
                </c:pt>
                <c:pt idx="5">
                  <c:v>Cautare</c:v>
                </c:pt>
                <c:pt idx="6">
                  <c:v>Listare Produse</c:v>
                </c:pt>
                <c:pt idx="7">
                  <c:v>Filtrare</c:v>
                </c:pt>
                <c:pt idx="8">
                  <c:v>Ordonare</c:v>
                </c:pt>
                <c:pt idx="9">
                  <c:v>Pagina Produs</c:v>
                </c:pt>
                <c:pt idx="10">
                  <c:v>Adauga in cos</c:v>
                </c:pt>
                <c:pt idx="11">
                  <c:v>Cos cumparaturi</c:v>
                </c:pt>
                <c:pt idx="12">
                  <c:v>Update Cart</c:v>
                </c:pt>
                <c:pt idx="13">
                  <c:v>Stergere din cos</c:v>
                </c:pt>
                <c:pt idx="14">
                  <c:v>Checkout</c:v>
                </c:pt>
                <c:pt idx="15">
                  <c:v>Retur</c:v>
                </c:pt>
                <c:pt idx="16">
                  <c:v>UX Usability Testing</c:v>
                </c:pt>
                <c:pt idx="17">
                  <c:v>Connectivity Testing</c:v>
                </c:pt>
                <c:pt idx="18">
                  <c:v>Security Testing</c:v>
                </c:pt>
                <c:pt idx="19">
                  <c:v>Compatibility Testing</c:v>
                </c:pt>
              </c:strCache>
            </c:strRef>
          </c:cat>
          <c:val>
            <c:numRef>
              <c:f>Features!$D$33:$D$52</c:f>
              <c:numCache>
                <c:formatCode>0%</c:formatCode>
                <c:ptCount val="20"/>
                <c:pt idx="0">
                  <c:v>0.47826086956521741</c:v>
                </c:pt>
                <c:pt idx="1">
                  <c:v>0.77777777777777779</c:v>
                </c:pt>
                <c:pt idx="2">
                  <c:v>1</c:v>
                </c:pt>
                <c:pt idx="3">
                  <c:v>1</c:v>
                </c:pt>
                <c:pt idx="4">
                  <c:v>0.83333333333333337</c:v>
                </c:pt>
                <c:pt idx="5">
                  <c:v>0.66666666666666663</c:v>
                </c:pt>
                <c:pt idx="6">
                  <c:v>0.66666666666666663</c:v>
                </c:pt>
                <c:pt idx="7">
                  <c:v>0.66666666666666663</c:v>
                </c:pt>
                <c:pt idx="8">
                  <c:v>0.75</c:v>
                </c:pt>
                <c:pt idx="9">
                  <c:v>1</c:v>
                </c:pt>
                <c:pt idx="10">
                  <c:v>1</c:v>
                </c:pt>
                <c:pt idx="11">
                  <c:v>0.7142857142857143</c:v>
                </c:pt>
                <c:pt idx="12">
                  <c:v>0.84615384615384615</c:v>
                </c:pt>
                <c:pt idx="14">
                  <c:v>0.92307692307692313</c:v>
                </c:pt>
                <c:pt idx="15">
                  <c:v>0.8</c:v>
                </c:pt>
                <c:pt idx="16">
                  <c:v>0.33333333333333331</c:v>
                </c:pt>
                <c:pt idx="17">
                  <c:v>0</c:v>
                </c:pt>
                <c:pt idx="18">
                  <c:v>0.5</c:v>
                </c:pt>
                <c:pt idx="19">
                  <c:v>0.66666666666666663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B0CF-4967-ABC3-67A2F41292CC}"/>
            </c:ext>
          </c:extLst>
        </c:ser>
        <c:ser>
          <c:idx val="2"/>
          <c:order val="2"/>
          <c:tx>
            <c:strRef>
              <c:f>Features!$E$32</c:f>
              <c:strCache>
                <c:ptCount val="1"/>
                <c:pt idx="0">
                  <c:v>% FAILED</c:v>
                </c:pt>
              </c:strCache>
            </c:strRef>
          </c:tx>
          <c:spPr>
            <a:solidFill>
              <a:srgbClr val="FF0000"/>
            </a:solidFill>
            <a:ln>
              <a:noFill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  <a:scene3d>
              <a:camera prst="orthographicFront">
                <a:rot lat="0" lon="0" rev="0"/>
              </a:camera>
              <a:lightRig rig="threePt" dir="t">
                <a:rot lat="0" lon="0" rev="19800000"/>
              </a:lightRig>
            </a:scene3d>
            <a:sp3d/>
          </c:spPr>
          <c:invertIfNegative val="0"/>
          <c:dLbls>
            <c:dLbl>
              <c:idx val="2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B0CF-4967-ABC3-67A2F41292CC}"/>
                </c:ext>
              </c:extLst>
            </c:dLbl>
            <c:dLbl>
              <c:idx val="3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B0CF-4967-ABC3-67A2F41292CC}"/>
                </c:ext>
              </c:extLst>
            </c:dLbl>
            <c:dLbl>
              <c:idx val="8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B0CF-4967-ABC3-67A2F41292CC}"/>
                </c:ext>
              </c:extLst>
            </c:dLbl>
            <c:dLbl>
              <c:idx val="9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B0CF-4967-ABC3-67A2F41292CC}"/>
                </c:ext>
              </c:extLst>
            </c:dLbl>
            <c:dLbl>
              <c:idx val="10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B0CF-4967-ABC3-67A2F41292CC}"/>
                </c:ext>
              </c:extLst>
            </c:dLbl>
            <c:spPr>
              <a:solidFill>
                <a:schemeClr val="bg1"/>
              </a:solidFill>
              <a:ln>
                <a:solidFill>
                  <a:srgbClr val="000000">
                    <a:lumMod val="15000"/>
                    <a:lumOff val="85000"/>
                  </a:srgbClr>
                </a:solidFill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50" b="1" i="0" u="none" strike="noStrike" kern="1200" baseline="0">
                    <a:solidFill>
                      <a:sysClr val="windowText" lastClr="000000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Features!$B$33:$B$52</c:f>
              <c:strCache>
                <c:ptCount val="20"/>
                <c:pt idx="0">
                  <c:v>Main Page</c:v>
                </c:pt>
                <c:pt idx="1">
                  <c:v>CONT NOU</c:v>
                </c:pt>
                <c:pt idx="2">
                  <c:v>INTRA IN CONT</c:v>
                </c:pt>
                <c:pt idx="3">
                  <c:v>Log out</c:v>
                </c:pt>
                <c:pt idx="4">
                  <c:v>Contul meu</c:v>
                </c:pt>
                <c:pt idx="5">
                  <c:v>Cautare</c:v>
                </c:pt>
                <c:pt idx="6">
                  <c:v>Listare Produse</c:v>
                </c:pt>
                <c:pt idx="7">
                  <c:v>Filtrare</c:v>
                </c:pt>
                <c:pt idx="8">
                  <c:v>Ordonare</c:v>
                </c:pt>
                <c:pt idx="9">
                  <c:v>Pagina Produs</c:v>
                </c:pt>
                <c:pt idx="10">
                  <c:v>Adauga in cos</c:v>
                </c:pt>
                <c:pt idx="11">
                  <c:v>Cos cumparaturi</c:v>
                </c:pt>
                <c:pt idx="12">
                  <c:v>Update Cart</c:v>
                </c:pt>
                <c:pt idx="13">
                  <c:v>Stergere din cos</c:v>
                </c:pt>
                <c:pt idx="14">
                  <c:v>Checkout</c:v>
                </c:pt>
                <c:pt idx="15">
                  <c:v>Retur</c:v>
                </c:pt>
                <c:pt idx="16">
                  <c:v>UX Usability Testing</c:v>
                </c:pt>
                <c:pt idx="17">
                  <c:v>Connectivity Testing</c:v>
                </c:pt>
                <c:pt idx="18">
                  <c:v>Security Testing</c:v>
                </c:pt>
                <c:pt idx="19">
                  <c:v>Compatibility Testing</c:v>
                </c:pt>
              </c:strCache>
            </c:strRef>
          </c:cat>
          <c:val>
            <c:numRef>
              <c:f>Features!$E$33:$E$52</c:f>
              <c:numCache>
                <c:formatCode>0%</c:formatCode>
                <c:ptCount val="20"/>
                <c:pt idx="0">
                  <c:v>0.52173913043478259</c:v>
                </c:pt>
                <c:pt idx="1">
                  <c:v>0.22222222222222221</c:v>
                </c:pt>
                <c:pt idx="2">
                  <c:v>0</c:v>
                </c:pt>
                <c:pt idx="3">
                  <c:v>0</c:v>
                </c:pt>
                <c:pt idx="4">
                  <c:v>0.16666666666666666</c:v>
                </c:pt>
                <c:pt idx="5">
                  <c:v>0.33333333333333331</c:v>
                </c:pt>
                <c:pt idx="6">
                  <c:v>0.33333333333333331</c:v>
                </c:pt>
                <c:pt idx="7">
                  <c:v>0.33333333333333331</c:v>
                </c:pt>
                <c:pt idx="8">
                  <c:v>0</c:v>
                </c:pt>
                <c:pt idx="9">
                  <c:v>0</c:v>
                </c:pt>
                <c:pt idx="10">
                  <c:v>0</c:v>
                </c:pt>
                <c:pt idx="11">
                  <c:v>0.2857142857142857</c:v>
                </c:pt>
                <c:pt idx="12">
                  <c:v>0.15384615384615385</c:v>
                </c:pt>
                <c:pt idx="13">
                  <c:v>0.66666666666666663</c:v>
                </c:pt>
                <c:pt idx="14">
                  <c:v>7.6923076923076927E-2</c:v>
                </c:pt>
                <c:pt idx="15">
                  <c:v>0.2</c:v>
                </c:pt>
                <c:pt idx="16">
                  <c:v>0.66666666666666663</c:v>
                </c:pt>
                <c:pt idx="17">
                  <c:v>1</c:v>
                </c:pt>
                <c:pt idx="18">
                  <c:v>0.5</c:v>
                </c:pt>
                <c:pt idx="19">
                  <c:v>0.33333333333333331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9-B0CF-4967-ABC3-67A2F41292CC}"/>
            </c:ext>
          </c:extLst>
        </c:ser>
        <c:ser>
          <c:idx val="3"/>
          <c:order val="3"/>
          <c:tx>
            <c:strRef>
              <c:f>Features!$F$32</c:f>
              <c:strCache>
                <c:ptCount val="1"/>
                <c:pt idx="0">
                  <c:v>% BLOCKED</c:v>
                </c:pt>
              </c:strCache>
            </c:strRef>
          </c:tx>
          <c:spPr>
            <a:solidFill>
              <a:srgbClr val="99CCFF"/>
            </a:solidFill>
            <a:ln>
              <a:noFill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  <a:scene3d>
              <a:camera prst="orthographicFront">
                <a:rot lat="0" lon="0" rev="0"/>
              </a:camera>
              <a:lightRig rig="threePt" dir="t">
                <a:rot lat="0" lon="0" rev="19800000"/>
              </a:lightRig>
            </a:scene3d>
            <a:sp3d/>
          </c:spPr>
          <c:invertIfNegative val="0"/>
          <c:dLbls>
            <c:dLbl>
              <c:idx val="8"/>
              <c:layout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  <c:ext xmlns:c16="http://schemas.microsoft.com/office/drawing/2014/chart" uri="{C3380CC4-5D6E-409C-BE32-E72D297353CC}">
                  <c16:uniqueId val="{0000000A-B0CF-4967-ABC3-67A2F41292CC}"/>
                </c:ext>
              </c:extLst>
            </c:dLbl>
            <c:spPr>
              <a:solidFill>
                <a:schemeClr val="bg1"/>
              </a:solidFill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50" b="1" i="0" u="none" strike="noStrike" kern="1200" baseline="0">
                    <a:solidFill>
                      <a:sysClr val="windowText" lastClr="000000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Features!$B$33:$B$52</c:f>
              <c:strCache>
                <c:ptCount val="20"/>
                <c:pt idx="0">
                  <c:v>Main Page</c:v>
                </c:pt>
                <c:pt idx="1">
                  <c:v>CONT NOU</c:v>
                </c:pt>
                <c:pt idx="2">
                  <c:v>INTRA IN CONT</c:v>
                </c:pt>
                <c:pt idx="3">
                  <c:v>Log out</c:v>
                </c:pt>
                <c:pt idx="4">
                  <c:v>Contul meu</c:v>
                </c:pt>
                <c:pt idx="5">
                  <c:v>Cautare</c:v>
                </c:pt>
                <c:pt idx="6">
                  <c:v>Listare Produse</c:v>
                </c:pt>
                <c:pt idx="7">
                  <c:v>Filtrare</c:v>
                </c:pt>
                <c:pt idx="8">
                  <c:v>Ordonare</c:v>
                </c:pt>
                <c:pt idx="9">
                  <c:v>Pagina Produs</c:v>
                </c:pt>
                <c:pt idx="10">
                  <c:v>Adauga in cos</c:v>
                </c:pt>
                <c:pt idx="11">
                  <c:v>Cos cumparaturi</c:v>
                </c:pt>
                <c:pt idx="12">
                  <c:v>Update Cart</c:v>
                </c:pt>
                <c:pt idx="13">
                  <c:v>Stergere din cos</c:v>
                </c:pt>
                <c:pt idx="14">
                  <c:v>Checkout</c:v>
                </c:pt>
                <c:pt idx="15">
                  <c:v>Retur</c:v>
                </c:pt>
                <c:pt idx="16">
                  <c:v>UX Usability Testing</c:v>
                </c:pt>
                <c:pt idx="17">
                  <c:v>Connectivity Testing</c:v>
                </c:pt>
                <c:pt idx="18">
                  <c:v>Security Testing</c:v>
                </c:pt>
                <c:pt idx="19">
                  <c:v>Compatibility Testing</c:v>
                </c:pt>
              </c:strCache>
            </c:strRef>
          </c:cat>
          <c:val>
            <c:numRef>
              <c:f>Features!$F$33:$F$52</c:f>
              <c:numCache>
                <c:formatCode>0%</c:formatCode>
                <c:ptCount val="20"/>
                <c:pt idx="0">
                  <c:v>0</c:v>
                </c:pt>
                <c:pt idx="1">
                  <c:v>0</c:v>
                </c:pt>
                <c:pt idx="2">
                  <c:v>0</c:v>
                </c:pt>
                <c:pt idx="3">
                  <c:v>0</c:v>
                </c:pt>
                <c:pt idx="4">
                  <c:v>0</c:v>
                </c:pt>
                <c:pt idx="5">
                  <c:v>0</c:v>
                </c:pt>
                <c:pt idx="6">
                  <c:v>0</c:v>
                </c:pt>
                <c:pt idx="7">
                  <c:v>0</c:v>
                </c:pt>
                <c:pt idx="8">
                  <c:v>0.25</c:v>
                </c:pt>
                <c:pt idx="9">
                  <c:v>0</c:v>
                </c:pt>
                <c:pt idx="10">
                  <c:v>0</c:v>
                </c:pt>
                <c:pt idx="11">
                  <c:v>0</c:v>
                </c:pt>
                <c:pt idx="12">
                  <c:v>0</c:v>
                </c:pt>
                <c:pt idx="13">
                  <c:v>0</c:v>
                </c:pt>
                <c:pt idx="14">
                  <c:v>0</c:v>
                </c:pt>
                <c:pt idx="15">
                  <c:v>0</c:v>
                </c:pt>
                <c:pt idx="16">
                  <c:v>0</c:v>
                </c:pt>
                <c:pt idx="17">
                  <c:v>0</c:v>
                </c:pt>
                <c:pt idx="18">
                  <c:v>0</c:v>
                </c:pt>
                <c:pt idx="19">
                  <c:v>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B-B0CF-4967-ABC3-67A2F41292CC}"/>
            </c:ext>
          </c:extLst>
        </c:ser>
        <c:dLbls>
          <c:showLegendKey val="0"/>
          <c:showVal val="1"/>
          <c:showCatName val="0"/>
          <c:showSerName val="0"/>
          <c:showPercent val="0"/>
          <c:showBubbleSize val="0"/>
        </c:dLbls>
        <c:gapWidth val="150"/>
        <c:shape val="box"/>
        <c:axId val="669532688"/>
        <c:axId val="669534352"/>
        <c:axId val="0"/>
      </c:bar3DChart>
      <c:catAx>
        <c:axId val="66953268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12700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5400000" spcFirstLastPara="1" vertOverflow="ellipsis" wrap="square" anchor="t" anchorCtr="0"/>
          <a:lstStyle/>
          <a:p>
            <a:pPr>
              <a:defRPr sz="1100" b="1" i="0" u="none" strike="noStrike" kern="1200" baseline="0">
                <a:solidFill>
                  <a:sysClr val="windowText" lastClr="000000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669534352"/>
        <c:crosses val="autoZero"/>
        <c:auto val="1"/>
        <c:lblAlgn val="ctr"/>
        <c:lblOffset val="100"/>
        <c:noMultiLvlLbl val="0"/>
      </c:catAx>
      <c:valAx>
        <c:axId val="669534352"/>
        <c:scaling>
          <c:orientation val="minMax"/>
        </c:scaling>
        <c:delete val="0"/>
        <c:axPos val="l"/>
        <c:majorGridlines>
          <c:spPr>
            <a:ln w="9525" cap="flat" cmpd="sng" algn="ctr">
              <a:noFill/>
              <a:round/>
            </a:ln>
            <a:effectLst/>
          </c:spPr>
        </c:majorGridlines>
        <c:numFmt formatCode="0%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1" i="0" u="none" strike="noStrike" kern="1200" baseline="0">
                <a:solidFill>
                  <a:sysClr val="windowText" lastClr="000000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669532688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200" b="1" i="0" u="none" strike="noStrike" kern="1200" baseline="0">
              <a:solidFill>
                <a:sysClr val="windowText" lastClr="000000"/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solidFill>
        <a:schemeClr val="bg1">
          <a:lumMod val="75000"/>
        </a:schemeClr>
      </a:solidFill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68">
  <cs:axisTitle>
    <cs:lnRef idx="0"/>
    <cs:fillRef idx="0"/>
    <cs:effectRef idx="0"/>
    <cs:fontRef idx="minor">
      <a:schemeClr val="lt1">
        <a:lumMod val="85000"/>
      </a:schemeClr>
    </cs:fontRef>
    <cs:defRPr sz="900" b="1" kern="1200" cap="all"/>
  </cs:axisTitle>
  <cs:category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900" kern="120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dk1">
              <a:lumMod val="65000"/>
              <a:lumOff val="35000"/>
            </a:schemeClr>
          </a:gs>
          <a:gs pos="100000">
            <a:schemeClr val="dk1">
              <a:lumMod val="85000"/>
              <a:lumOff val="15000"/>
            </a:schemeClr>
          </a:gs>
        </a:gsLst>
        <a:path path="circle">
          <a:fillToRect l="50000" t="50000" r="50000" b="50000"/>
        </a:path>
        <a:tileRect/>
      </a:gradFill>
    </cs:spPr>
    <cs:defRPr sz="1000" kern="1200"/>
  </cs:chartArea>
  <cs:dataLabel>
    <cs:lnRef idx="0"/>
    <cs:fillRef idx="0"/>
    <cs:effectRef idx="0"/>
    <cs:fontRef idx="minor">
      <a:schemeClr val="lt1">
        <a:lumMod val="8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tx1"/>
    </cs:fontRef>
  </cs:dataPoint>
  <cs:dataPoint3D>
    <cs:lnRef idx="0"/>
    <cs:fillRef idx="3">
      <cs:styleClr val="auto"/>
    </cs:fillRef>
    <cs:effectRef idx="3"/>
    <cs:fontRef idx="minor">
      <a:schemeClr val="tx1"/>
    </cs:fontRef>
  </cs:dataPoint3D>
  <cs:dataPointLine>
    <cs:lnRef idx="0">
      <cs:styleClr val="auto"/>
    </cs:lnRef>
    <cs:fillRef idx="3"/>
    <cs:effectRef idx="3"/>
    <cs:fontRef idx="minor">
      <a:schemeClr val="tx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tx1"/>
    </cs:fontRef>
    <cs:spPr>
      <a:ln w="952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lt1">
        <a:lumMod val="85000"/>
      </a:schemeClr>
    </cs:fontRef>
    <cs:spPr>
      <a:ln w="9525">
        <a:solidFill>
          <a:schemeClr val="lt1">
            <a:lumMod val="95000"/>
            <a:alpha val="54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>
        <a:solidFill>
          <a:schemeClr val="lt1">
            <a:lumMod val="95000"/>
            <a:alpha val="54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>
            <a:lumMod val="9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>
            <a:lumMod val="95000"/>
            <a:alpha val="10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>
        <a:solidFill>
          <a:schemeClr val="lt1">
            <a:lumMod val="95000"/>
            <a:alpha val="5000"/>
          </a:schemeClr>
        </a:solidFill>
      </a:ln>
    </cs:spPr>
  </cs:gridlineMinor>
  <cs:hiLo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</a:ln>
    </cs:spPr>
  </cs:leaderLine>
  <cs:legend>
    <cs:lnRef idx="0"/>
    <cs:fillRef idx="0"/>
    <cs:effectRef idx="0"/>
    <cs:fontRef idx="minor">
      <a:schemeClr val="lt1">
        <a:lumMod val="85000"/>
      </a:schemeClr>
    </cs:fontRef>
    <cs:defRPr sz="900" kern="1200"/>
  </cs:legend>
  <cs:plotArea>
    <cs:lnRef idx="0"/>
    <cs:fillRef idx="0"/>
    <cs:effectRef idx="0"/>
    <cs:fontRef idx="minor">
      <a:schemeClr val="tx1"/>
    </cs:fontRef>
  </cs:plotArea>
  <cs:plotArea3D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  <a:alpha val="54000"/>
          </a:schemeClr>
        </a:solidFill>
        <a:round/>
      </a:ln>
    </cs:spPr>
  </cs:seriesLine>
  <cs:title>
    <cs:lnRef idx="0"/>
    <cs:fillRef idx="0"/>
    <cs:effectRef idx="0"/>
    <cs:fontRef idx="minor">
      <a:schemeClr val="lt1">
        <a:lumMod val="95000"/>
      </a:schemeClr>
    </cs:fontRef>
    <cs:defRPr sz="1600" b="1" kern="1200" spc="100" baseline="0">
      <a:effectLst>
        <a:outerShdw blurRad="50800" dist="38100" dir="5400000" algn="t" rotWithShape="0">
          <a:prstClr val="black">
            <a:alpha val="40000"/>
          </a:prstClr>
        </a:outerShdw>
      </a:effectLst>
    </cs:defRPr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lt1">
        <a:lumMod val="8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>
        <a:solidFill>
          <a:schemeClr val="lt1">
            <a:lumMod val="95000"/>
            <a:alpha val="54000"/>
          </a:schemeClr>
        </a:solidFill>
      </a:ln>
    </cs:spPr>
  </cs:upBar>
  <cs:valueAxis>
    <cs:lnRef idx="0"/>
    <cs:fillRef idx="0"/>
    <cs:effectRef idx="0"/>
    <cs:fontRef idx="minor">
      <a:schemeClr val="lt1">
        <a:lumMod val="85000"/>
      </a:schemeClr>
    </cs:fontRef>
    <cs:defRPr sz="900" kern="1200"/>
  </cs:valueAxis>
  <cs:wall>
    <cs:lnRef idx="0"/>
    <cs:fillRef idx="0"/>
    <cs:effectRef idx="0"/>
    <cs:fontRef idx="minor">
      <a:schemeClr val="tx1"/>
    </cs:fontRef>
  </cs:wall>
</cs:chartStyle>
</file>

<file path=ppt/charts/style2.xml><?xml version="1.0" encoding="utf-8"?>
<cs:chartStyle xmlns:cs="http://schemas.microsoft.com/office/drawing/2012/chartStyle" xmlns:a="http://schemas.openxmlformats.org/drawingml/2006/main" id="259">
  <cs:axisTitle>
    <cs:lnRef idx="0"/>
    <cs:fillRef idx="0"/>
    <cs:effectRef idx="0"/>
    <cs:fontRef idx="minor">
      <a:schemeClr val="tx1">
        <a:lumMod val="65000"/>
        <a:lumOff val="35000"/>
      </a:schemeClr>
    </cs:fontRef>
    <cs:defRPr sz="900" kern="1200" cap="all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cs:styleClr val="auto"/>
    </cs:fontRef>
    <cs:defRPr sz="1000" b="1" i="0" u="none" strike="noStrike" kern="1200" spc="0" baseline="0"/>
  </cs:dataLabel>
  <cs:dataLabelCallout>
    <cs:lnRef idx="0">
      <cs:styleClr val="auto"/>
    </cs:lnRef>
    <cs:fillRef idx="0"/>
    <cs:effectRef idx="0"/>
    <cs:fontRef idx="minor">
      <cs:styleClr val="auto"/>
    </cs:fontRef>
    <cs:spPr>
      <a:solidFill>
        <a:schemeClr val="lt1"/>
      </a:solidFill>
      <a:ln>
        <a:solidFill>
          <a:schemeClr val="phClr"/>
        </a:solidFill>
      </a:ln>
    </cs:spPr>
    <cs:defRPr sz="1000" b="1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63500" sx="102000" sy="102000" algn="ctr" rotWithShape="0">
          <a:prstClr val="black">
            <a:alpha val="20000"/>
          </a:prstClr>
        </a:outerShdw>
      </a:effectLst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88900" sx="102000" sy="102000" algn="ctr" rotWithShape="0">
          <a:prstClr val="black">
            <a:alpha val="10000"/>
          </a:prstClr>
        </a:outerShdw>
      </a:effectLst>
      <a:scene3d>
        <a:camera prst="orthographicFront"/>
        <a:lightRig rig="threePt" dir="t"/>
      </a:scene3d>
      <a:sp3d>
        <a:bevelT w="127000" h="127000"/>
        <a:bevelB w="127000" h="127000"/>
      </a:sp3d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600" b="1" kern="1200" cap="all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59">
  <cs:axisTitle>
    <cs:lnRef idx="0"/>
    <cs:fillRef idx="0"/>
    <cs:effectRef idx="0"/>
    <cs:fontRef idx="minor">
      <a:schemeClr val="tx1">
        <a:lumMod val="65000"/>
        <a:lumOff val="35000"/>
      </a:schemeClr>
    </cs:fontRef>
    <cs:defRPr sz="900" kern="1200" cap="all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cs:styleClr val="auto"/>
    </cs:fontRef>
    <cs:defRPr sz="1000" b="1" i="0" u="none" strike="noStrike" kern="1200" spc="0" baseline="0"/>
  </cs:dataLabel>
  <cs:dataLabelCallout>
    <cs:lnRef idx="0">
      <cs:styleClr val="auto"/>
    </cs:lnRef>
    <cs:fillRef idx="0"/>
    <cs:effectRef idx="0"/>
    <cs:fontRef idx="minor">
      <cs:styleClr val="auto"/>
    </cs:fontRef>
    <cs:spPr>
      <a:solidFill>
        <a:schemeClr val="lt1"/>
      </a:solidFill>
      <a:ln>
        <a:solidFill>
          <a:schemeClr val="phClr"/>
        </a:solidFill>
      </a:ln>
    </cs:spPr>
    <cs:defRPr sz="1000" b="1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63500" sx="102000" sy="102000" algn="ctr" rotWithShape="0">
          <a:prstClr val="black">
            <a:alpha val="20000"/>
          </a:prstClr>
        </a:outerShdw>
      </a:effectLst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88900" sx="102000" sy="102000" algn="ctr" rotWithShape="0">
          <a:prstClr val="black">
            <a:alpha val="10000"/>
          </a:prstClr>
        </a:outerShdw>
      </a:effectLst>
      <a:scene3d>
        <a:camera prst="orthographicFront"/>
        <a:lightRig rig="threePt" dir="t"/>
      </a:scene3d>
      <a:sp3d>
        <a:bevelT w="127000" h="127000"/>
        <a:bevelB w="127000" h="127000"/>
      </a:sp3d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600" b="1" kern="1200" cap="all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3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12700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lt1"/>
    </cs:fontRef>
  </cs:dataPoint>
  <cs:dataPoint3D>
    <cs:lnRef idx="0"/>
    <cs:fillRef idx="3">
      <cs:styleClr val="auto"/>
    </cs:fillRef>
    <cs:effectRef idx="3"/>
    <cs:fontRef idx="minor">
      <a:schemeClr val="lt1"/>
    </cs:fontRef>
  </cs:dataPoint3D>
  <cs:dataPointLine>
    <cs:lnRef idx="0">
      <cs:styleClr val="auto"/>
    </cs:lnRef>
    <cs:fillRef idx="3"/>
    <cs:effectRef idx="3"/>
    <cs:fontRef idx="minor">
      <a:schemeClr val="lt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lt1"/>
    </cs:fontRef>
    <cs:spPr>
      <a:ln w="952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lt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lt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>
    <cs:lnRef idx="0"/>
    <cs:fillRef idx="0"/>
    <cs:effectRef idx="0"/>
    <cs:fontRef idx="minor">
      <a:schemeClr val="lt1"/>
    </cs:fontRef>
  </cs:plotArea>
  <cs:plotArea3D>
    <cs:lnRef idx="0"/>
    <cs:fillRef idx="0"/>
    <cs:effectRef idx="0"/>
    <cs:fontRef idx="minor">
      <a:schemeClr val="lt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12700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600" b="1" kern="1200" baseline="0"/>
  </cs:title>
  <cs:trendline>
    <cs:lnRef idx="0">
      <cs:styleClr val="auto"/>
    </cs:lnRef>
    <cs:fillRef idx="0"/>
    <cs:effectRef idx="0"/>
    <cs:fontRef idx="minor">
      <a:schemeClr val="lt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lt1"/>
    </cs:fontRef>
  </cs:wall>
</cs:chartStyle>
</file>

<file path=ppt/charts/style5.xml><?xml version="1.0" encoding="utf-8"?>
<cs:chartStyle xmlns:cs="http://schemas.microsoft.com/office/drawing/2012/chartStyle" xmlns:a="http://schemas.openxmlformats.org/drawingml/2006/main" id="204">
  <cs:axisTitle>
    <cs:lnRef idx="0"/>
    <cs:fillRef idx="0"/>
    <cs:effectRef idx="0"/>
    <cs:fontRef idx="minor">
      <a:schemeClr val="dk1">
        <a:lumMod val="65000"/>
        <a:lumOff val="35000"/>
      </a:schemeClr>
    </cs:fontRef>
    <cs:defRPr sz="900" b="1" kern="1200"/>
  </cs:axisTitle>
  <cs:categoryAxis>
    <cs:lnRef idx="0"/>
    <cs:fillRef idx="0"/>
    <cs:effectRef idx="0"/>
    <cs:fontRef idx="minor">
      <a:schemeClr val="dk1">
        <a:lumMod val="65000"/>
        <a:lumOff val="35000"/>
      </a:schemeClr>
    </cs:fontRef>
    <cs:defRPr sz="900" kern="1200">
      <a:effectLst/>
    </cs:defRPr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lt1"/>
          </a:gs>
          <a:gs pos="68000">
            <a:schemeClr val="lt1">
              <a:lumMod val="85000"/>
            </a:schemeClr>
          </a:gs>
          <a:gs pos="100000">
            <a:schemeClr val="lt1"/>
          </a:gs>
        </a:gsLst>
        <a:lin ang="5400000" scaled="1"/>
        <a:tileRect/>
      </a:gradFill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lt1"/>
    </cs:fontRef>
    <cs:spPr/>
    <cs:defRPr sz="1000" b="1" i="0" u="none" strike="noStrike" kern="1200" baseline="0"/>
  </cs:dataLabel>
  <cs:dataLabelCallout>
    <cs:lnRef idx="0"/>
    <cs:fillRef idx="0"/>
    <cs:effectRef idx="0"/>
    <cs:fontRef idx="minor">
      <a:schemeClr val="lt1"/>
    </cs:fontRef>
    <cs:spPr>
      <a:solidFill>
        <a:schemeClr val="dk1">
          <a:lumMod val="65000"/>
          <a:lumOff val="35000"/>
          <a:alpha val="75000"/>
        </a:schemeClr>
      </a:solidFill>
    </cs:spPr>
    <cs:defRPr sz="1000" b="1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>
      <cs:styleClr val="auto"/>
    </cs:lnRef>
    <cs:fillRef idx="0">
      <cs:styleClr val="auto"/>
    </cs:fillRef>
    <cs:effectRef idx="0"/>
    <cs:fontRef idx="minor">
      <a:schemeClr val="dk1"/>
    </cs:fontRef>
    <cs:spPr>
      <a:gradFill>
        <a:gsLst>
          <a:gs pos="0">
            <a:schemeClr val="phClr"/>
          </a:gs>
          <a:gs pos="100000">
            <a:schemeClr val="phClr">
              <a:lumMod val="84000"/>
            </a:schemeClr>
          </a:gs>
        </a:gsLst>
        <a:lin ang="5400000" scaled="1"/>
      </a:gradFill>
      <a:effectLst>
        <a:outerShdw blurRad="76200" dir="18900000" sy="23000" kx="-1200000" algn="bl" rotWithShape="0">
          <a:prstClr val="black">
            <a:alpha val="20000"/>
          </a:prstClr>
        </a:outerShdw>
      </a:effectLst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gradFill>
        <a:gsLst>
          <a:gs pos="0">
            <a:schemeClr val="phClr"/>
          </a:gs>
          <a:gs pos="100000">
            <a:schemeClr val="phClr">
              <a:lumMod val="84000"/>
            </a:schemeClr>
          </a:gs>
        </a:gsLst>
        <a:lin ang="5400000" scaled="1"/>
      </a:gradFill>
      <a:effectLst>
        <a:outerShdw blurRad="76200" dir="18900000" sy="23000" kx="-1200000" algn="bl" rotWithShape="0">
          <a:prstClr val="black">
            <a:alpha val="20000"/>
          </a:prstClr>
        </a:outerShdw>
      </a:effectLst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8575" cap="rnd">
        <a:gradFill>
          <a:gsLst>
            <a:gs pos="0">
              <a:schemeClr val="phClr"/>
            </a:gs>
            <a:gs pos="100000">
              <a:schemeClr val="phClr">
                <a:lumMod val="84000"/>
              </a:schemeClr>
            </a:gs>
          </a:gsLst>
          <a:lin ang="5400000" scaled="1"/>
        </a:gra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gradFill>
        <a:gsLst>
          <a:gs pos="0">
            <a:schemeClr val="phClr"/>
          </a:gs>
          <a:gs pos="100000">
            <a:schemeClr val="phClr">
              <a:lumMod val="84000"/>
            </a:schemeClr>
          </a:gs>
        </a:gsLst>
        <a:lin ang="5400000" scaled="1"/>
      </a:gradFill>
      <a:effectLst>
        <a:outerShdw blurRad="76200" dir="18900000" sy="23000" kx="-1200000" algn="bl" rotWithShape="0">
          <a:prstClr val="black">
            <a:alpha val="20000"/>
          </a:prstClr>
        </a:outerShdw>
      </a:effectLst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65000"/>
        <a:lumOff val="35000"/>
      </a:schemeClr>
    </cs:fontRef>
    <cs:spPr>
      <a:ln w="9525">
        <a:solidFill>
          <a:schemeClr val="dk1">
            <a:lumMod val="15000"/>
            <a:lumOff val="85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35000"/>
          <a:lumOff val="65000"/>
        </a:schemeClr>
      </a:solidFill>
      <a:ln w="9525">
        <a:solidFill>
          <a:schemeClr val="dk1">
            <a:lumMod val="50000"/>
            <a:lumOff val="50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  <a:round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solidFill>
          <a:schemeClr val="dk1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</a:ln>
    </cs:spPr>
  </cs:leaderLine>
  <cs:legend>
    <cs:lnRef idx="0"/>
    <cs:fillRef idx="0"/>
    <cs:effectRef idx="0"/>
    <cs:fontRef idx="minor">
      <a:schemeClr val="dk1">
        <a:lumMod val="65000"/>
        <a:lumOff val="35000"/>
      </a:schemeClr>
    </cs:fontRef>
    <cs:defRPr sz="900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dk1">
        <a:lumMod val="65000"/>
        <a:lumOff val="35000"/>
      </a:schemeClr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  <a:round/>
      </a:ln>
    </cs:spPr>
  </cs:seriesLine>
  <cs:title>
    <cs:lnRef idx="0"/>
    <cs:fillRef idx="0"/>
    <cs:effectRef idx="0"/>
    <cs:fontRef idx="minor">
      <a:schemeClr val="dk1">
        <a:lumMod val="65000"/>
        <a:lumOff val="35000"/>
      </a:schemeClr>
    </cs:fontRef>
    <cs:defRPr kern="1200">
      <a:effectLst/>
    </cs:defRPr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dk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>
          <a:lumMod val="95000"/>
        </a:schemeClr>
      </a:solidFill>
      <a:ln w="9525">
        <a:solidFill>
          <a:schemeClr val="dk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dk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dk1"/>
    </cs:fontRef>
  </cs:wall>
</cs:chartStyle>
</file>

<file path=ppt/charts/style6.xml><?xml version="1.0" encoding="utf-8"?>
<cs:chartStyle xmlns:cs="http://schemas.microsoft.com/office/drawing/2012/chartStyle" xmlns:a="http://schemas.openxmlformats.org/drawingml/2006/main" id="28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7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8.xml><?xml version="1.0" encoding="utf-8"?>
<cs:chartStyle xmlns:cs="http://schemas.microsoft.com/office/drawing/2012/chartStyle" xmlns:a="http://schemas.openxmlformats.org/drawingml/2006/main" id="34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12700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tx1"/>
    </cs:fontRef>
  </cs:dataPoint>
  <cs:dataPoint3D>
    <cs:lnRef idx="0"/>
    <cs:fillRef idx="3">
      <cs:styleClr val="auto"/>
    </cs:fillRef>
    <cs:effectRef idx="3"/>
    <cs:fontRef idx="minor">
      <a:schemeClr val="tx1"/>
    </cs:fontRef>
  </cs:dataPoint3D>
  <cs:dataPointLine>
    <cs:lnRef idx="0">
      <cs:styleClr val="auto"/>
    </cs:lnRef>
    <cs:fillRef idx="3"/>
    <cs:effectRef idx="3"/>
    <cs:fontRef idx="minor">
      <a:schemeClr val="tx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tx1"/>
    </cs:fontRef>
    <cs:spPr>
      <a:ln w="952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lt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>
    <cs:lnRef idx="0"/>
    <cs:fillRef idx="0"/>
    <cs:effectRef idx="0"/>
    <cs:fontRef idx="minor">
      <a:schemeClr val="lt1"/>
    </cs:fontRef>
  </cs:plotArea>
  <cs:plotArea3D>
    <cs:lnRef idx="0"/>
    <cs:fillRef idx="0"/>
    <cs:effectRef idx="0"/>
    <cs:fontRef idx="minor">
      <a:schemeClr val="lt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12700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600" b="1" kern="1200" baseline="0"/>
  </cs:title>
  <cs:trendline>
    <cs:lnRef idx="0">
      <cs:styleClr val="auto"/>
    </cs:lnRef>
    <cs:fillRef idx="0"/>
    <cs:effectRef idx="0"/>
    <cs:fontRef idx="minor">
      <a:schemeClr val="lt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lt1"/>
    </cs:fontRef>
  </cs:wall>
</cs:chartStyl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C923182-1697-4F81-ADD7-68A6ED78987A}" type="datetimeFigureOut">
              <a:rPr lang="en-US" smtClean="0"/>
              <a:t>8/24/2021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en-US" smtClean="0"/>
              <a:t>Mihaela Moga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00D1C08-A8C0-44A8-9140-BB3F691621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5773378"/>
      </p:ext>
    </p:extLst>
  </p:cSld>
  <p:clrMap bg1="lt1" tx1="dk1" bg2="lt2" tx2="dk2" accent1="accent1" accent2="accent2" accent3="accent3" accent4="accent4" accent5="accent5" accent6="accent6" hlink="hlink" folHlink="folHlink"/>
  <p:hf hdr="0" dt="0"/>
</p:handoutMaster>
</file>

<file path=ppt/media/image1.jpeg>
</file>

<file path=ppt/media/image2.png>
</file>

<file path=ppt/media/image3.jpeg>
</file>

<file path=ppt/media/image4.png>
</file>

<file path=ppt/media/image5.jpeg>
</file>

<file path=ppt/media/image6.jpe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B986E12-994F-49A4-89B0-20B502CCB928}" type="datetimeFigureOut">
              <a:rPr lang="en-US" smtClean="0"/>
              <a:t>8/24/2021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en-US" smtClean="0"/>
              <a:t>Mihaela Moga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430146E-3666-4F80-B0FD-F3952EA46F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7641620"/>
      </p:ext>
    </p:extLst>
  </p:cSld>
  <p:clrMap bg1="lt1" tx1="dk1" bg2="lt2" tx2="dk2" accent1="accent1" accent2="accent2" accent3="accent3" accent4="accent4" accent5="accent5" accent6="accent6" hlink="hlink" folHlink="folHlink"/>
  <p:hf hd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30146E-3666-4F80-B0FD-F3952EA46F82}" type="slidenum">
              <a:rPr lang="en-US" smtClean="0"/>
              <a:t>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Mihaela Moga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087495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30146E-3666-4F80-B0FD-F3952EA46F82}" type="slidenum">
              <a:rPr lang="en-US" smtClean="0"/>
              <a:t>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Mihaela Moga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512355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1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833051-D0AE-4A00-A0AF-887EC6B7E59E}" type="datetime1">
              <a:rPr lang="en-US" smtClean="0"/>
              <a:t>8/24/2021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Mihaela Moga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D32DEE-3D87-4709-8872-1F61B23111E1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8143414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61362D-FB75-4D5E-933E-D88DF8C05BF2}" type="datetime1">
              <a:rPr lang="en-US" smtClean="0"/>
              <a:t>8/24/2021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Mihaela Moga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D32DEE-3D87-4709-8872-1F61B23111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765582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2302"/>
            <a:ext cx="2628900" cy="575989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2302"/>
            <a:ext cx="7734300" cy="5759898"/>
          </a:xfrm>
        </p:spPr>
        <p:txBody>
          <a:bodyPr vert="eaVert" lIns="45720" tIns="0" rIns="45720" bIns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CAEE3A-C607-4676-AD71-6CE4A769FF3B}" type="datetime1">
              <a:rPr lang="en-US" smtClean="0"/>
              <a:t>8/24/2021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Mihaela Moga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D32DEE-3D87-4709-8872-1F61B23111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03284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15CF91-6610-4ADB-AC77-F8F328FD4C27}" type="datetime1">
              <a:rPr lang="en-US" smtClean="0"/>
              <a:t>8/24/2021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Mihaela Moga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D32DEE-3D87-4709-8872-1F61B23111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84110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312526-FDA2-42F5-9800-69CB7A010908}" type="datetime1">
              <a:rPr lang="en-US" smtClean="0"/>
              <a:t>8/24/2021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Mihaela Moga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D32DEE-3D87-4709-8872-1F61B23111E1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607758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8" y="1845734"/>
            <a:ext cx="4937760" cy="4023360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A5C7D6-ED66-4077-A5D9-638457ADE215}" type="datetime1">
              <a:rPr lang="en-US" smtClean="0"/>
              <a:t>8/24/2021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Mihaela Moga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D32DEE-3D87-4709-8872-1F61B23111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985824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94DFEE-E98D-43D1-BF57-D4FD37291D70}" type="datetime1">
              <a:rPr lang="en-US" smtClean="0"/>
              <a:t>8/24/2021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Mihaela Moga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D32DEE-3D87-4709-8872-1F61B23111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37012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9F608D-FB4F-4AA4-9800-20AEC5A472C4}" type="datetime1">
              <a:rPr lang="en-US" smtClean="0"/>
              <a:t>8/24/2021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Mihaela Moga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D32DEE-3D87-4709-8872-1F61B23111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68351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8A37DD-8A8F-4CA5-8ED6-0B6F9D739431}" type="datetime1">
              <a:rPr lang="en-US" smtClean="0"/>
              <a:t>8/24/2021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Mihaela Moga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D32DEE-3D87-4709-8872-1F61B23111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06214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3223C9DC-CCA5-4D2E-9414-C9DCB2A424FD}" type="datetime1">
              <a:rPr lang="en-US" smtClean="0"/>
              <a:t>8/24/2021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Mihaela Moga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2DD32DEE-3D87-4709-8872-1F61B23111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115622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645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solidFill>
            <a:schemeClr val="bg2">
              <a:lumMod val="90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4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2C37A7-E01E-4965-83A6-8DA5E25F7445}" type="datetime1">
              <a:rPr lang="en-US" smtClean="0"/>
              <a:t>8/24/2021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Mihaela Moga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D32DEE-3D87-4709-8872-1F61B23111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5744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6334316"/>
            <a:ext cx="12191985" cy="66484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526FD080-F61A-4554-A122-7728952C36AA}" type="datetime1">
              <a:rPr lang="en-US" smtClean="0"/>
              <a:t>8/24/2021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Mihaela Moga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2DD32DEE-3D87-4709-8872-1F61B23111E1}" type="slidenum">
              <a:rPr lang="en-US" smtClean="0"/>
              <a:t>‹#›</a:t>
            </a:fld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275534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731" r:id="rId1"/>
    <p:sldLayoutId id="2147484732" r:id="rId2"/>
    <p:sldLayoutId id="2147484733" r:id="rId3"/>
    <p:sldLayoutId id="2147484734" r:id="rId4"/>
    <p:sldLayoutId id="2147484735" r:id="rId5"/>
    <p:sldLayoutId id="2147484736" r:id="rId6"/>
    <p:sldLayoutId id="2147484737" r:id="rId7"/>
    <p:sldLayoutId id="2147484738" r:id="rId8"/>
    <p:sldLayoutId id="2147484739" r:id="rId9"/>
    <p:sldLayoutId id="2147484740" r:id="rId10"/>
    <p:sldLayoutId id="2147484741" r:id="rId11"/>
  </p:sldLayoutIdLst>
  <p:hf sldNum="0" hdr="0" dt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chart" Target="../charts/chart4.xml"/><Relationship Id="rId2" Type="http://schemas.openxmlformats.org/officeDocument/2006/relationships/chart" Target="../charts/chart3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chart" Target="../charts/chart5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Relationship Id="rId4" Type="http://schemas.openxmlformats.org/officeDocument/2006/relationships/chart" Target="../charts/char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chart" Target="../charts/chart8.xml"/><Relationship Id="rId2" Type="http://schemas.openxmlformats.org/officeDocument/2006/relationships/chart" Target="../charts/chart7.xml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2038351"/>
            <a:ext cx="10058400" cy="1257300"/>
          </a:xfrm>
        </p:spPr>
        <p:txBody>
          <a:bodyPr>
            <a:normAutofit/>
          </a:bodyPr>
          <a:lstStyle/>
          <a:p>
            <a:r>
              <a:rPr lang="en-US" sz="7200" b="1" dirty="0" smtClean="0"/>
              <a:t>Final </a:t>
            </a:r>
            <a:r>
              <a:rPr lang="en-US" sz="7200" b="1" dirty="0"/>
              <a:t>project </a:t>
            </a:r>
            <a:r>
              <a:rPr lang="en-US" sz="7200" b="1" dirty="0" smtClean="0"/>
              <a:t>presentation</a:t>
            </a:r>
            <a:endParaRPr lang="en-US" sz="7200" b="1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b="1" i="1" cap="none" dirty="0">
                <a:solidFill>
                  <a:schemeClr val="tx1"/>
                </a:solidFill>
              </a:rPr>
              <a:t>M</a:t>
            </a:r>
            <a:r>
              <a:rPr lang="en-US" b="1" i="1" cap="none" dirty="0" smtClean="0">
                <a:solidFill>
                  <a:schemeClr val="tx1"/>
                </a:solidFill>
              </a:rPr>
              <a:t>anual testing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10123055" y="6459785"/>
            <a:ext cx="1773381" cy="365125"/>
          </a:xfrm>
        </p:spPr>
        <p:txBody>
          <a:bodyPr/>
          <a:lstStyle/>
          <a:p>
            <a:pPr algn="r"/>
            <a:r>
              <a:rPr lang="en-US" sz="1600" b="1" dirty="0" err="1" smtClean="0">
                <a:solidFill>
                  <a:schemeClr val="bg1"/>
                </a:solidFill>
              </a:rPr>
              <a:t>Mihaela</a:t>
            </a:r>
            <a:r>
              <a:rPr lang="en-US" sz="1600" b="1" dirty="0" smtClean="0">
                <a:solidFill>
                  <a:schemeClr val="bg1"/>
                </a:solidFill>
              </a:rPr>
              <a:t> </a:t>
            </a:r>
            <a:r>
              <a:rPr lang="en-US" sz="1600" b="1" dirty="0" err="1" smtClean="0">
                <a:solidFill>
                  <a:schemeClr val="bg1"/>
                </a:solidFill>
              </a:rPr>
              <a:t>Moga</a:t>
            </a:r>
            <a:endParaRPr lang="en-US" sz="16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213043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i="1" dirty="0" smtClean="0">
                <a:solidFill>
                  <a:schemeClr val="tx1"/>
                </a:solidFill>
              </a:rPr>
              <a:t>                 Lessons learned</a:t>
            </a:r>
            <a:endParaRPr lang="en-US" b="1" i="1" dirty="0">
              <a:solidFill>
                <a:schemeClr val="tx1"/>
              </a:solidFill>
            </a:endParaRP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ClrTx/>
              <a:buFont typeface="Wingdings" panose="05000000000000000000" pitchFamily="2" charset="2"/>
              <a:buChar char="Ø"/>
            </a:pPr>
            <a:endParaRPr lang="en-US" b="1" dirty="0" smtClean="0"/>
          </a:p>
          <a:p>
            <a:pPr algn="just">
              <a:buClrTx/>
              <a:buFont typeface="Wingdings" panose="05000000000000000000" pitchFamily="2" charset="2"/>
              <a:buChar char="Ø"/>
            </a:pPr>
            <a:r>
              <a:rPr lang="en-US" dirty="0" smtClean="0"/>
              <a:t>It </a:t>
            </a:r>
            <a:r>
              <a:rPr lang="en-US" dirty="0"/>
              <a:t>requires time and patience to master your skills and </a:t>
            </a:r>
            <a:r>
              <a:rPr lang="en-US" b="1" dirty="0"/>
              <a:t>you can always </a:t>
            </a:r>
            <a:r>
              <a:rPr lang="en-US" b="1" dirty="0" smtClean="0"/>
              <a:t>learn</a:t>
            </a:r>
          </a:p>
          <a:p>
            <a:pPr algn="just">
              <a:buClrTx/>
              <a:buFont typeface="Wingdings" panose="05000000000000000000" pitchFamily="2" charset="2"/>
              <a:buChar char="Ø"/>
            </a:pPr>
            <a:r>
              <a:rPr lang="en-US" b="1" dirty="0"/>
              <a:t>Connect</a:t>
            </a:r>
            <a:r>
              <a:rPr lang="en-US" dirty="0"/>
              <a:t> with people and let them teach you </a:t>
            </a:r>
            <a:r>
              <a:rPr lang="en-US" dirty="0" smtClean="0"/>
              <a:t>something</a:t>
            </a:r>
            <a:endParaRPr lang="en-US" b="1" dirty="0" smtClean="0"/>
          </a:p>
          <a:p>
            <a:pPr algn="just">
              <a:buClrTx/>
              <a:buFont typeface="Wingdings" panose="05000000000000000000" pitchFamily="2" charset="2"/>
              <a:buChar char="Ø"/>
            </a:pPr>
            <a:r>
              <a:rPr lang="en-US" b="1" dirty="0" smtClean="0"/>
              <a:t> You will NOT find all the bugs </a:t>
            </a:r>
          </a:p>
          <a:p>
            <a:pPr lvl="2" algn="just">
              <a:buClrTx/>
              <a:buFont typeface="Wingdings" panose="05000000000000000000" pitchFamily="2" charset="2"/>
              <a:buChar char="Ø"/>
            </a:pPr>
            <a:r>
              <a:rPr lang="en-US" sz="2000" dirty="0" smtClean="0"/>
              <a:t> in </a:t>
            </a:r>
            <a:r>
              <a:rPr lang="en-US" sz="2000" dirty="0"/>
              <a:t>order to beat competition </a:t>
            </a:r>
            <a:r>
              <a:rPr lang="en-US" sz="2000" dirty="0" smtClean="0"/>
              <a:t>as </a:t>
            </a:r>
            <a:r>
              <a:rPr lang="en-US" sz="2000" dirty="0"/>
              <a:t>a product, you have to iterate quickly and you can’t expect to constantly have everything in perfect order </a:t>
            </a:r>
          </a:p>
          <a:p>
            <a:pPr lvl="2" algn="just">
              <a:buClrTx/>
              <a:buFont typeface="Wingdings" panose="05000000000000000000" pitchFamily="2" charset="2"/>
              <a:buChar char="Ø"/>
            </a:pPr>
            <a:r>
              <a:rPr lang="en-US" sz="2000" dirty="0"/>
              <a:t>makes sure you test, as a priority, </a:t>
            </a:r>
            <a:r>
              <a:rPr lang="en-US" sz="2000" b="1" dirty="0"/>
              <a:t>the most important </a:t>
            </a:r>
            <a:r>
              <a:rPr lang="en-US" sz="2000" b="1" dirty="0" smtClean="0"/>
              <a:t>areas &amp; flows</a:t>
            </a:r>
            <a:endParaRPr lang="en-US" sz="2000" b="1" dirty="0"/>
          </a:p>
          <a:p>
            <a:pPr lvl="2" algn="just">
              <a:buClrTx/>
              <a:buFont typeface="Wingdings" panose="05000000000000000000" pitchFamily="2" charset="2"/>
              <a:buChar char="Ø"/>
            </a:pPr>
            <a:r>
              <a:rPr lang="en-US" sz="2000" b="1" dirty="0" smtClean="0"/>
              <a:t>find </a:t>
            </a:r>
            <a:r>
              <a:rPr lang="en-US" sz="2000" b="1" dirty="0"/>
              <a:t>important bugs fast</a:t>
            </a:r>
          </a:p>
          <a:p>
            <a:pPr algn="just">
              <a:buClrTx/>
              <a:buFont typeface="Wingdings" panose="05000000000000000000" pitchFamily="2" charset="2"/>
              <a:buChar char="Ø"/>
            </a:pPr>
            <a:r>
              <a:rPr lang="en-US" b="1" dirty="0" smtClean="0"/>
              <a:t>Good Coverage </a:t>
            </a:r>
            <a:r>
              <a:rPr lang="en-US" dirty="0" smtClean="0"/>
              <a:t>- cover </a:t>
            </a:r>
            <a:r>
              <a:rPr lang="en-US" dirty="0"/>
              <a:t>every </a:t>
            </a:r>
            <a:r>
              <a:rPr lang="en-US" dirty="0" smtClean="0"/>
              <a:t>functional </a:t>
            </a:r>
            <a:r>
              <a:rPr lang="en-US" dirty="0"/>
              <a:t>and non-functional </a:t>
            </a:r>
            <a:r>
              <a:rPr lang="en-US" dirty="0" smtClean="0"/>
              <a:t>area </a:t>
            </a:r>
          </a:p>
        </p:txBody>
      </p:sp>
      <p:pic>
        <p:nvPicPr>
          <p:cNvPr id="6" name="Picture 5" descr="The Magical Aha Moment For Entrepreneurs - Inc42 Media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58240" y="571500"/>
            <a:ext cx="2042980" cy="11658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3686184" y="6459785"/>
            <a:ext cx="8062471" cy="365125"/>
          </a:xfrm>
        </p:spPr>
        <p:txBody>
          <a:bodyPr/>
          <a:lstStyle/>
          <a:p>
            <a:pPr algn="r"/>
            <a:r>
              <a:rPr lang="en-US" sz="1600" b="1" dirty="0" err="1" smtClean="0"/>
              <a:t>Mihaela</a:t>
            </a:r>
            <a:r>
              <a:rPr lang="en-US" sz="1600" b="1" dirty="0" smtClean="0"/>
              <a:t> </a:t>
            </a:r>
            <a:r>
              <a:rPr lang="en-US" sz="1600" b="1" dirty="0" err="1" smtClean="0"/>
              <a:t>Moga</a:t>
            </a:r>
            <a:endParaRPr lang="en-US" sz="1600" b="1" dirty="0"/>
          </a:p>
        </p:txBody>
      </p:sp>
    </p:spTree>
    <p:extLst>
      <p:ext uri="{BB962C8B-B14F-4D97-AF65-F5344CB8AC3E}">
        <p14:creationId xmlns:p14="http://schemas.microsoft.com/office/powerpoint/2010/main" val="15117004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just"/>
            <a:r>
              <a:rPr lang="en-US" sz="4000" b="1" i="1" dirty="0">
                <a:solidFill>
                  <a:schemeClr val="tx1"/>
                </a:solidFill>
              </a:rPr>
              <a:t>Thank you </a:t>
            </a:r>
            <a:r>
              <a:rPr lang="en-US" sz="3600" b="1" i="1" dirty="0">
                <a:solidFill>
                  <a:schemeClr val="tx1"/>
                </a:solidFill>
              </a:rPr>
              <a:t>for </a:t>
            </a:r>
            <a:r>
              <a:rPr lang="en-US" sz="3600" b="1" i="1" dirty="0" smtClean="0">
                <a:solidFill>
                  <a:schemeClr val="tx1"/>
                </a:solidFill>
              </a:rPr>
              <a:t>this </a:t>
            </a:r>
            <a:r>
              <a:rPr lang="en-US" sz="3600" b="1" i="1" dirty="0">
                <a:solidFill>
                  <a:schemeClr val="tx1"/>
                </a:solidFill>
              </a:rPr>
              <a:t>4 </a:t>
            </a:r>
            <a:r>
              <a:rPr lang="en-US" sz="3600" b="1" i="1" dirty="0" smtClean="0">
                <a:solidFill>
                  <a:schemeClr val="tx1"/>
                </a:solidFill>
              </a:rPr>
              <a:t>month trip!     </a:t>
            </a:r>
            <a:endParaRPr lang="en-US" sz="3600" b="1" i="1" dirty="0">
              <a:solidFill>
                <a:schemeClr val="tx1"/>
              </a:solidFill>
            </a:endParaRPr>
          </a:p>
        </p:txBody>
      </p:sp>
      <p:pic>
        <p:nvPicPr>
          <p:cNvPr id="4" name="Content Placeholder 3" descr="Climbing Mountain Cartoon High Res Stock Images | Shutterstock"/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37" t="184" b="7509"/>
          <a:stretch/>
        </p:blipFill>
        <p:spPr bwMode="auto">
          <a:xfrm>
            <a:off x="2688176" y="1810327"/>
            <a:ext cx="6917641" cy="41194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3686185" y="6459785"/>
            <a:ext cx="8034760" cy="365125"/>
          </a:xfrm>
        </p:spPr>
        <p:txBody>
          <a:bodyPr/>
          <a:lstStyle/>
          <a:p>
            <a:pPr algn="r"/>
            <a:r>
              <a:rPr lang="en-US" sz="1600" b="1" dirty="0" err="1" smtClean="0"/>
              <a:t>Mihaela</a:t>
            </a:r>
            <a:r>
              <a:rPr lang="en-US" sz="1600" b="1" dirty="0" smtClean="0"/>
              <a:t> </a:t>
            </a:r>
            <a:r>
              <a:rPr lang="en-US" sz="1600" b="1" dirty="0" err="1" smtClean="0"/>
              <a:t>Moga</a:t>
            </a:r>
            <a:endParaRPr lang="en-US" sz="1600" b="1" dirty="0"/>
          </a:p>
        </p:txBody>
      </p:sp>
      <p:pic>
        <p:nvPicPr>
          <p:cNvPr id="5" name="Picture 4" descr="Cute Happy Sun Clipart #1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01110" y="213636"/>
            <a:ext cx="1504707" cy="14554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980250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i="1" dirty="0" smtClean="0">
                <a:solidFill>
                  <a:schemeClr val="tx1"/>
                </a:solidFill>
              </a:rPr>
              <a:t>Q&amp;A -Waiting </a:t>
            </a:r>
            <a:r>
              <a:rPr lang="en-US" b="1" i="1" dirty="0">
                <a:solidFill>
                  <a:schemeClr val="tx1"/>
                </a:solidFill>
              </a:rPr>
              <a:t>for your questions 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23600" t="28486" r="23158" b="24435"/>
          <a:stretch/>
        </p:blipFill>
        <p:spPr>
          <a:xfrm>
            <a:off x="2082313" y="1846263"/>
            <a:ext cx="8087699" cy="4022725"/>
          </a:xfrm>
          <a:prstGeom prst="rect">
            <a:avLst/>
          </a:prstGeom>
        </p:spPr>
      </p:pic>
      <p:pic>
        <p:nvPicPr>
          <p:cNvPr id="5" name="Picture 4" descr="Cute Happy Sun Clipart #1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53621" y="177700"/>
            <a:ext cx="1504707" cy="14554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3686185" y="6459785"/>
            <a:ext cx="8117888" cy="365125"/>
          </a:xfrm>
        </p:spPr>
        <p:txBody>
          <a:bodyPr/>
          <a:lstStyle/>
          <a:p>
            <a:pPr algn="r"/>
            <a:r>
              <a:rPr lang="en-US" sz="1600" b="1" dirty="0" err="1" smtClean="0">
                <a:solidFill>
                  <a:schemeClr val="bg1"/>
                </a:solidFill>
              </a:rPr>
              <a:t>Mihaela</a:t>
            </a:r>
            <a:r>
              <a:rPr lang="en-US" sz="1600" b="1" dirty="0" smtClean="0">
                <a:solidFill>
                  <a:schemeClr val="bg1"/>
                </a:solidFill>
              </a:rPr>
              <a:t> </a:t>
            </a:r>
            <a:r>
              <a:rPr lang="en-US" sz="1600" b="1" dirty="0" err="1" smtClean="0">
                <a:solidFill>
                  <a:schemeClr val="bg1"/>
                </a:solidFill>
              </a:rPr>
              <a:t>Moga</a:t>
            </a:r>
            <a:endParaRPr lang="en-US" sz="16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46684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8000"/>
            <a:ext cx="10058400" cy="844550"/>
          </a:xfrm>
        </p:spPr>
        <p:txBody>
          <a:bodyPr>
            <a:normAutofit/>
          </a:bodyPr>
          <a:lstStyle/>
          <a:p>
            <a:r>
              <a:rPr lang="en-US" b="1" i="1" dirty="0" smtClean="0">
                <a:solidFill>
                  <a:schemeClr val="tx1"/>
                </a:solidFill>
              </a:rPr>
              <a:t>Agenda</a:t>
            </a:r>
            <a:endParaRPr lang="en-US" b="1" i="1" dirty="0">
              <a:solidFill>
                <a:schemeClr val="tx1"/>
              </a:solidFill>
            </a:endParaRP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2571750" y="1771650"/>
            <a:ext cx="8583930" cy="4457700"/>
          </a:xfrm>
        </p:spPr>
        <p:txBody>
          <a:bodyPr>
            <a:noAutofit/>
          </a:bodyPr>
          <a:lstStyle/>
          <a:p>
            <a:pPr algn="just"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en-US" sz="2400" b="1" dirty="0" smtClean="0">
                <a:solidFill>
                  <a:schemeClr val="tx1"/>
                </a:solidFill>
              </a:rPr>
              <a:t>App Description</a:t>
            </a:r>
            <a:endParaRPr lang="en-US" sz="2400" b="1" dirty="0">
              <a:solidFill>
                <a:schemeClr val="tx1"/>
              </a:solidFill>
            </a:endParaRPr>
          </a:p>
          <a:p>
            <a:pPr algn="just">
              <a:buClrTx/>
              <a:buFont typeface="Wingdings" panose="05000000000000000000" pitchFamily="2" charset="2"/>
              <a:buChar char="Ø"/>
            </a:pPr>
            <a:r>
              <a:rPr lang="en-US" sz="2400" b="1" dirty="0" smtClean="0">
                <a:solidFill>
                  <a:schemeClr val="tx1"/>
                </a:solidFill>
              </a:rPr>
              <a:t>Testing</a:t>
            </a:r>
            <a:r>
              <a:rPr lang="en-US" sz="2400" dirty="0" smtClean="0">
                <a:solidFill>
                  <a:schemeClr val="tx1"/>
                </a:solidFill>
              </a:rPr>
              <a:t> </a:t>
            </a:r>
            <a:r>
              <a:rPr lang="en-US" sz="2400" b="1" dirty="0" smtClean="0">
                <a:solidFill>
                  <a:schemeClr val="tx1"/>
                </a:solidFill>
              </a:rPr>
              <a:t>approach</a:t>
            </a:r>
          </a:p>
          <a:p>
            <a:pPr algn="just">
              <a:buClrTx/>
              <a:buFont typeface="Wingdings" panose="05000000000000000000" pitchFamily="2" charset="2"/>
              <a:buChar char="Ø"/>
            </a:pPr>
            <a:r>
              <a:rPr lang="en-US" sz="2400" b="1" i="1" dirty="0">
                <a:solidFill>
                  <a:schemeClr val="tx1"/>
                </a:solidFill>
              </a:rPr>
              <a:t>Testing Type </a:t>
            </a:r>
            <a:r>
              <a:rPr lang="en-US" sz="2400" b="1" i="1" dirty="0" smtClean="0">
                <a:solidFill>
                  <a:schemeClr val="tx1"/>
                </a:solidFill>
              </a:rPr>
              <a:t>Covered</a:t>
            </a:r>
          </a:p>
          <a:p>
            <a:pPr algn="just">
              <a:buClrTx/>
              <a:buFont typeface="Wingdings" panose="05000000000000000000" pitchFamily="2" charset="2"/>
              <a:buChar char="Ø"/>
            </a:pPr>
            <a:r>
              <a:rPr lang="en-US" sz="2400" b="1" i="1" dirty="0">
                <a:solidFill>
                  <a:schemeClr val="tx1"/>
                </a:solidFill>
              </a:rPr>
              <a:t>Test Cases </a:t>
            </a:r>
            <a:r>
              <a:rPr lang="en-US" sz="2400" b="1" i="1" dirty="0" smtClean="0">
                <a:solidFill>
                  <a:schemeClr val="tx1"/>
                </a:solidFill>
              </a:rPr>
              <a:t>Overview</a:t>
            </a:r>
          </a:p>
          <a:p>
            <a:pPr algn="just">
              <a:buClrTx/>
              <a:buFont typeface="Wingdings" panose="05000000000000000000" pitchFamily="2" charset="2"/>
              <a:buChar char="Ø"/>
            </a:pPr>
            <a:r>
              <a:rPr lang="en-US" sz="2400" b="1" i="1" dirty="0">
                <a:solidFill>
                  <a:schemeClr val="tx1"/>
                </a:solidFill>
              </a:rPr>
              <a:t>Bugs Overview</a:t>
            </a:r>
            <a:endParaRPr lang="en-US" sz="2400" dirty="0" smtClean="0"/>
          </a:p>
          <a:p>
            <a:pPr algn="just">
              <a:buClrTx/>
              <a:buFont typeface="Wingdings" panose="05000000000000000000" pitchFamily="2" charset="2"/>
              <a:buChar char="Ø"/>
            </a:pPr>
            <a:r>
              <a:rPr lang="en-US" sz="2400" b="1" i="1" dirty="0">
                <a:solidFill>
                  <a:schemeClr val="tx1"/>
                </a:solidFill>
              </a:rPr>
              <a:t>Test Cases Results</a:t>
            </a:r>
            <a:endParaRPr lang="en-US" sz="2400" b="1" dirty="0" smtClean="0"/>
          </a:p>
          <a:p>
            <a:pPr algn="just">
              <a:buClrTx/>
              <a:buFont typeface="Wingdings" panose="05000000000000000000" pitchFamily="2" charset="2"/>
              <a:buChar char="Ø"/>
            </a:pPr>
            <a:r>
              <a:rPr lang="en-US" sz="2400" b="1" i="1" dirty="0">
                <a:solidFill>
                  <a:schemeClr val="tx1"/>
                </a:solidFill>
              </a:rPr>
              <a:t>Conclusions</a:t>
            </a:r>
            <a:endParaRPr lang="en-US" sz="2400" b="1" dirty="0" smtClean="0"/>
          </a:p>
          <a:p>
            <a:pPr algn="just">
              <a:buClrTx/>
              <a:buFont typeface="Wingdings" panose="05000000000000000000" pitchFamily="2" charset="2"/>
              <a:buChar char="Ø"/>
            </a:pPr>
            <a:r>
              <a:rPr lang="en-US" sz="2400" b="1" i="1" dirty="0">
                <a:solidFill>
                  <a:schemeClr val="tx1"/>
                </a:solidFill>
              </a:rPr>
              <a:t>Lessons </a:t>
            </a:r>
            <a:r>
              <a:rPr lang="en-US" sz="2400" b="1" i="1" dirty="0" smtClean="0">
                <a:solidFill>
                  <a:schemeClr val="tx1"/>
                </a:solidFill>
              </a:rPr>
              <a:t>learned</a:t>
            </a:r>
          </a:p>
          <a:p>
            <a:pPr algn="just">
              <a:buClrTx/>
              <a:buFont typeface="Wingdings" panose="05000000000000000000" pitchFamily="2" charset="2"/>
              <a:buChar char="Ø"/>
            </a:pPr>
            <a:r>
              <a:rPr lang="en-US" sz="2400" b="1" dirty="0" smtClean="0"/>
              <a:t>Q&amp;A</a:t>
            </a:r>
            <a:endParaRPr lang="en-US" sz="2400" b="1" dirty="0"/>
          </a:p>
        </p:txBody>
      </p:sp>
      <p:pic>
        <p:nvPicPr>
          <p:cNvPr id="4" name="Picture 3" descr="Notepad Agenda With Pencil Flat Design Icon Isolated On White.. Royalty  Free Cliparts, Vectors, And Stock Illustration. Image 99960321.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67375" y="2028614"/>
            <a:ext cx="3840480" cy="38404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9762836" y="6459785"/>
            <a:ext cx="2429163" cy="365125"/>
          </a:xfrm>
        </p:spPr>
        <p:txBody>
          <a:bodyPr/>
          <a:lstStyle/>
          <a:p>
            <a:r>
              <a:rPr lang="en-US" sz="1600" b="1" dirty="0" smtClean="0">
                <a:solidFill>
                  <a:schemeClr val="bg1"/>
                </a:solidFill>
              </a:rPr>
              <a:t>  </a:t>
            </a:r>
            <a:r>
              <a:rPr lang="en-US" sz="1600" b="1" dirty="0" err="1" smtClean="0">
                <a:solidFill>
                  <a:schemeClr val="bg1"/>
                </a:solidFill>
              </a:rPr>
              <a:t>Mihaela</a:t>
            </a:r>
            <a:r>
              <a:rPr lang="en-US" dirty="0" smtClean="0"/>
              <a:t> </a:t>
            </a:r>
            <a:r>
              <a:rPr lang="en-US" sz="1600" b="1" dirty="0" err="1">
                <a:solidFill>
                  <a:schemeClr val="bg1"/>
                </a:solidFill>
              </a:rPr>
              <a:t>Moga</a:t>
            </a:r>
            <a:endParaRPr lang="en-US" sz="16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299234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i="1" dirty="0" smtClean="0"/>
              <a:t>App Description</a:t>
            </a:r>
            <a:endParaRPr lang="en-US" b="1" i="1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/>
        <p:txBody>
          <a:bodyPr>
            <a:norm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DASHA (https://</a:t>
            </a:r>
            <a:r>
              <a:rPr lang="en-US" b="1" dirty="0" smtClean="0">
                <a:solidFill>
                  <a:schemeClr val="bg1"/>
                </a:solidFill>
              </a:rPr>
              <a:t>www.dasha.ro)</a:t>
            </a:r>
          </a:p>
          <a:p>
            <a:pPr marL="285750" indent="-285750" algn="just">
              <a:buClr>
                <a:schemeClr val="bg1"/>
              </a:buClr>
              <a:buFont typeface="Wingdings" panose="05000000000000000000" pitchFamily="2" charset="2"/>
              <a:buChar char="ü"/>
            </a:pPr>
            <a:r>
              <a:rPr lang="en-US" b="1" dirty="0">
                <a:solidFill>
                  <a:schemeClr val="bg1"/>
                </a:solidFill>
              </a:rPr>
              <a:t>s</a:t>
            </a:r>
            <a:r>
              <a:rPr lang="en-US" b="1" dirty="0" smtClean="0">
                <a:solidFill>
                  <a:schemeClr val="bg1"/>
                </a:solidFill>
              </a:rPr>
              <a:t>oftware application</a:t>
            </a:r>
          </a:p>
          <a:p>
            <a:pPr marL="285750" indent="-285750" algn="just">
              <a:buClr>
                <a:schemeClr val="bg1"/>
              </a:buClr>
              <a:buFont typeface="Wingdings" panose="05000000000000000000" pitchFamily="2" charset="2"/>
              <a:buChar char="ü"/>
            </a:pPr>
            <a:r>
              <a:rPr lang="en-US" b="1" dirty="0">
                <a:solidFill>
                  <a:schemeClr val="bg1"/>
                </a:solidFill>
              </a:rPr>
              <a:t>e</a:t>
            </a:r>
            <a:r>
              <a:rPr lang="en-US" b="1" dirty="0" smtClean="0">
                <a:solidFill>
                  <a:schemeClr val="bg1"/>
                </a:solidFill>
              </a:rPr>
              <a:t>-commerce website</a:t>
            </a:r>
          </a:p>
          <a:p>
            <a:pPr marL="285750" indent="-285750" algn="just">
              <a:buClr>
                <a:schemeClr val="bg1"/>
              </a:buClr>
              <a:buFont typeface="Wingdings" panose="05000000000000000000" pitchFamily="2" charset="2"/>
              <a:buChar char="ü"/>
            </a:pPr>
            <a:r>
              <a:rPr lang="en-US" b="1" dirty="0" err="1">
                <a:solidFill>
                  <a:schemeClr val="bg1"/>
                </a:solidFill>
              </a:rPr>
              <a:t>r</a:t>
            </a:r>
            <a:r>
              <a:rPr lang="en-US" b="1" dirty="0" err="1" smtClean="0">
                <a:solidFill>
                  <a:schemeClr val="bg1"/>
                </a:solidFill>
              </a:rPr>
              <a:t>omanian</a:t>
            </a:r>
            <a:r>
              <a:rPr lang="en-US" b="1" dirty="0" smtClean="0">
                <a:solidFill>
                  <a:schemeClr val="bg1"/>
                </a:solidFill>
              </a:rPr>
              <a:t> retailer </a:t>
            </a:r>
          </a:p>
          <a:p>
            <a:pPr marL="285750" indent="-285750" algn="just">
              <a:buClr>
                <a:schemeClr val="bg1"/>
              </a:buClr>
              <a:buFont typeface="Wingdings" panose="05000000000000000000" pitchFamily="2" charset="2"/>
              <a:buChar char="ü"/>
            </a:pPr>
            <a:r>
              <a:rPr lang="en-US" b="1" dirty="0">
                <a:solidFill>
                  <a:schemeClr val="bg1"/>
                </a:solidFill>
              </a:rPr>
              <a:t>a</a:t>
            </a:r>
            <a:r>
              <a:rPr lang="en-US" b="1" dirty="0" smtClean="0">
                <a:solidFill>
                  <a:schemeClr val="bg1"/>
                </a:solidFill>
              </a:rPr>
              <a:t> place of inspiration where women can find shoes, dresses and bags they would wear every day, as a statement of elegance and style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rgbClr val="0070C0"/>
              </a:solidFill>
            </a:endParaRPr>
          </a:p>
        </p:txBody>
      </p:sp>
      <p:pic>
        <p:nvPicPr>
          <p:cNvPr id="16" name="Content Placeholder 15"/>
          <p:cNvPicPr>
            <a:picLocks noGrp="1"/>
          </p:cNvPicPr>
          <p:nvPr>
            <p:ph idx="1"/>
          </p:nvPr>
        </p:nvPicPr>
        <p:blipFill rotWithShape="1">
          <a:blip r:embed="rId2"/>
          <a:srcRect l="30838" t="19039" r="31616" b="12582"/>
          <a:stretch/>
        </p:blipFill>
        <p:spPr>
          <a:xfrm>
            <a:off x="5480826" y="731838"/>
            <a:ext cx="5132423" cy="5257800"/>
          </a:xfrm>
          <a:prstGeom prst="rect">
            <a:avLst/>
          </a:prstGeom>
          <a:ln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chemeClr val="accent1">
                    <a:lumMod val="45000"/>
                    <a:lumOff val="55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</a:ln>
        </p:spPr>
      </p:pic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4800599" y="6459785"/>
            <a:ext cx="6948056" cy="365125"/>
          </a:xfrm>
        </p:spPr>
        <p:txBody>
          <a:bodyPr/>
          <a:lstStyle/>
          <a:p>
            <a:pPr algn="r"/>
            <a:r>
              <a:rPr lang="en-US" sz="1600" b="1" dirty="0" smtClean="0">
                <a:solidFill>
                  <a:schemeClr val="tx1"/>
                </a:solidFill>
              </a:rPr>
              <a:t>    </a:t>
            </a:r>
            <a:r>
              <a:rPr lang="en-US" sz="1600" b="1" dirty="0" err="1" smtClean="0">
                <a:solidFill>
                  <a:schemeClr val="tx1"/>
                </a:solidFill>
              </a:rPr>
              <a:t>Mihaela</a:t>
            </a:r>
            <a:r>
              <a:rPr lang="en-US" sz="1600" b="1" dirty="0" smtClean="0">
                <a:solidFill>
                  <a:schemeClr val="tx1"/>
                </a:solidFill>
              </a:rPr>
              <a:t> </a:t>
            </a:r>
            <a:r>
              <a:rPr lang="en-US" sz="1600" b="1" dirty="0" err="1" smtClean="0">
                <a:solidFill>
                  <a:schemeClr val="tx1"/>
                </a:solidFill>
              </a:rPr>
              <a:t>Moga</a:t>
            </a:r>
            <a:endParaRPr lang="en-US" sz="1600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342552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i="1" dirty="0" smtClean="0">
                <a:solidFill>
                  <a:schemeClr val="tx1"/>
                </a:solidFill>
              </a:rPr>
              <a:t>Testing Approach</a:t>
            </a:r>
            <a:endParaRPr lang="en-US" b="1" i="1" dirty="0">
              <a:solidFill>
                <a:schemeClr val="tx1"/>
              </a:solidFill>
            </a:endParaRP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ClrTx/>
              <a:buFont typeface="Wingdings" panose="05000000000000000000" pitchFamily="2" charset="2"/>
              <a:buChar char="Ø"/>
            </a:pPr>
            <a:endParaRPr lang="en-US" b="1" dirty="0" smtClean="0"/>
          </a:p>
          <a:p>
            <a:pPr algn="just">
              <a:buClrTx/>
              <a:buFont typeface="Wingdings" panose="05000000000000000000" pitchFamily="2" charset="2"/>
              <a:buChar char="Ø"/>
            </a:pPr>
            <a:r>
              <a:rPr lang="en-US" b="1" dirty="0" smtClean="0"/>
              <a:t>Exploratory Testing </a:t>
            </a:r>
            <a:r>
              <a:rPr lang="en-US" dirty="0" smtClean="0"/>
              <a:t>for learning the application</a:t>
            </a:r>
          </a:p>
          <a:p>
            <a:pPr lvl="3" algn="just">
              <a:buClrTx/>
            </a:pPr>
            <a:r>
              <a:rPr lang="en-US" sz="2000" dirty="0" smtClean="0"/>
              <a:t>making notes for exploratory testing</a:t>
            </a:r>
          </a:p>
          <a:p>
            <a:pPr algn="just">
              <a:buClrTx/>
              <a:buFont typeface="Wingdings" panose="05000000000000000000" pitchFamily="2" charset="2"/>
              <a:buChar char="Ø"/>
            </a:pPr>
            <a:r>
              <a:rPr lang="en-US" b="1" dirty="0" smtClean="0"/>
              <a:t>Planning</a:t>
            </a:r>
            <a:r>
              <a:rPr lang="en-US" dirty="0" smtClean="0"/>
              <a:t> the Testing process</a:t>
            </a:r>
          </a:p>
          <a:p>
            <a:pPr algn="just">
              <a:buClrTx/>
              <a:buFont typeface="Wingdings" panose="05000000000000000000" pitchFamily="2" charset="2"/>
              <a:buChar char="Ø"/>
            </a:pPr>
            <a:r>
              <a:rPr lang="en-US" b="1" dirty="0" smtClean="0"/>
              <a:t>Designing Test Cases </a:t>
            </a:r>
            <a:r>
              <a:rPr lang="en-US" dirty="0" smtClean="0"/>
              <a:t>based on Functional/ Non-functional requirements</a:t>
            </a:r>
          </a:p>
          <a:p>
            <a:pPr algn="just">
              <a:buClrTx/>
              <a:buFont typeface="Wingdings" panose="05000000000000000000" pitchFamily="2" charset="2"/>
              <a:buChar char="Ø"/>
            </a:pPr>
            <a:r>
              <a:rPr lang="en-US" b="1" dirty="0" smtClean="0"/>
              <a:t>Executing Test Cases</a:t>
            </a:r>
          </a:p>
          <a:p>
            <a:pPr algn="just">
              <a:buClrTx/>
              <a:buFont typeface="Wingdings" panose="05000000000000000000" pitchFamily="2" charset="2"/>
              <a:buChar char="Ø"/>
            </a:pPr>
            <a:r>
              <a:rPr lang="en-US" b="1" dirty="0" smtClean="0"/>
              <a:t>Reporting Bugs</a:t>
            </a:r>
          </a:p>
          <a:p>
            <a:pPr algn="just">
              <a:buClrTx/>
              <a:buFont typeface="Wingdings" panose="05000000000000000000" pitchFamily="2" charset="2"/>
              <a:buChar char="Ø"/>
            </a:pPr>
            <a:r>
              <a:rPr lang="en-US" dirty="0" smtClean="0"/>
              <a:t>Writing the </a:t>
            </a:r>
            <a:r>
              <a:rPr lang="en-US" b="1" dirty="0" smtClean="0"/>
              <a:t>Test Report</a:t>
            </a:r>
            <a:endParaRPr lang="en-US" b="1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6400799" y="6459785"/>
            <a:ext cx="5523346" cy="365125"/>
          </a:xfrm>
        </p:spPr>
        <p:txBody>
          <a:bodyPr/>
          <a:lstStyle/>
          <a:p>
            <a:pPr algn="r"/>
            <a:r>
              <a:rPr lang="en-US" sz="1600" b="1" dirty="0" err="1">
                <a:solidFill>
                  <a:schemeClr val="bg1"/>
                </a:solidFill>
              </a:rPr>
              <a:t>Mihaela</a:t>
            </a:r>
            <a:r>
              <a:rPr lang="en-US" sz="1600" b="1" dirty="0">
                <a:solidFill>
                  <a:schemeClr val="bg1"/>
                </a:solidFill>
              </a:rPr>
              <a:t> </a:t>
            </a:r>
            <a:r>
              <a:rPr lang="en-US" sz="1600" b="1" dirty="0" err="1">
                <a:solidFill>
                  <a:schemeClr val="bg1"/>
                </a:solidFill>
              </a:rPr>
              <a:t>Moga</a:t>
            </a:r>
            <a:endParaRPr lang="en-US" sz="16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990941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6963" y="129849"/>
            <a:ext cx="10058400" cy="1450757"/>
          </a:xfrm>
        </p:spPr>
        <p:txBody>
          <a:bodyPr>
            <a:normAutofit/>
          </a:bodyPr>
          <a:lstStyle/>
          <a:p>
            <a:r>
              <a:rPr lang="en-US" b="1" i="1" dirty="0" smtClean="0">
                <a:solidFill>
                  <a:schemeClr val="tx1"/>
                </a:solidFill>
              </a:rPr>
              <a:t>Testing Type Covered</a:t>
            </a:r>
            <a:br>
              <a:rPr lang="en-US" b="1" i="1" dirty="0" smtClean="0">
                <a:solidFill>
                  <a:schemeClr val="tx1"/>
                </a:solidFill>
              </a:rPr>
            </a:br>
            <a:r>
              <a:rPr lang="en-US" sz="2400" b="1" i="1" dirty="0">
                <a:solidFill>
                  <a:schemeClr val="tx1"/>
                </a:solidFill>
              </a:rPr>
              <a:t>A</a:t>
            </a:r>
            <a:r>
              <a:rPr lang="en-US" sz="2400" b="1" i="1" dirty="0" smtClean="0">
                <a:solidFill>
                  <a:schemeClr val="tx1"/>
                </a:solidFill>
              </a:rPr>
              <a:t> total of 150 designed Test Cases  -&gt; 135 (90%) Functional Testing</a:t>
            </a:r>
            <a:br>
              <a:rPr lang="en-US" sz="2400" b="1" i="1" dirty="0" smtClean="0">
                <a:solidFill>
                  <a:schemeClr val="tx1"/>
                </a:solidFill>
              </a:rPr>
            </a:br>
            <a:r>
              <a:rPr lang="en-US" sz="2400" b="1" i="1" dirty="0" smtClean="0">
                <a:solidFill>
                  <a:schemeClr val="tx1"/>
                </a:solidFill>
              </a:rPr>
              <a:t>                                                                 -&gt; 15 (10%) Non-functional Testing</a:t>
            </a:r>
            <a:endParaRPr lang="en-US" b="1" i="1" dirty="0">
              <a:solidFill>
                <a:schemeClr val="tx1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120073" y="5868988"/>
            <a:ext cx="11979563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500" b="1" i="1" dirty="0" smtClean="0"/>
              <a:t>Other testing types used: Smoke, Exploratory, Black-box, Positive, Negative, Manual, Dynamic, Integration Testing, System Testing, Systems Integration Testing</a:t>
            </a:r>
            <a:endParaRPr lang="en-US" sz="1500" b="1" i="1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5624945" y="6459785"/>
            <a:ext cx="6243782" cy="365125"/>
          </a:xfrm>
        </p:spPr>
        <p:txBody>
          <a:bodyPr/>
          <a:lstStyle/>
          <a:p>
            <a:pPr algn="r"/>
            <a:r>
              <a:rPr lang="en-US" sz="1600" b="1" dirty="0" err="1">
                <a:solidFill>
                  <a:schemeClr val="bg1"/>
                </a:solidFill>
              </a:rPr>
              <a:t>Mihaela</a:t>
            </a:r>
            <a:r>
              <a:rPr lang="en-US" sz="1600" b="1" dirty="0">
                <a:solidFill>
                  <a:schemeClr val="bg1"/>
                </a:solidFill>
              </a:rPr>
              <a:t> </a:t>
            </a:r>
            <a:r>
              <a:rPr lang="en-US" sz="1600" b="1" dirty="0" err="1">
                <a:solidFill>
                  <a:schemeClr val="bg1"/>
                </a:solidFill>
              </a:rPr>
              <a:t>Moga</a:t>
            </a:r>
            <a:endParaRPr lang="en-US" sz="1600" b="1" dirty="0">
              <a:solidFill>
                <a:schemeClr val="bg1"/>
              </a:solidFill>
            </a:endParaRPr>
          </a:p>
        </p:txBody>
      </p:sp>
      <p:graphicFrame>
        <p:nvGraphicFramePr>
          <p:cNvPr id="9" name="Content Placeholder 8"/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2337793594"/>
              </p:ext>
            </p:extLst>
          </p:nvPr>
        </p:nvGraphicFramePr>
        <p:xfrm>
          <a:off x="6218237" y="1745851"/>
          <a:ext cx="5354637" cy="412313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13" name="Content Placeholder 12"/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237490347"/>
              </p:ext>
            </p:extLst>
          </p:nvPr>
        </p:nvGraphicFramePr>
        <p:xfrm>
          <a:off x="228600" y="1745851"/>
          <a:ext cx="5989637" cy="412313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5941602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286604"/>
            <a:ext cx="10058400" cy="884972"/>
          </a:xfrm>
        </p:spPr>
        <p:txBody>
          <a:bodyPr>
            <a:normAutofit/>
          </a:bodyPr>
          <a:lstStyle/>
          <a:p>
            <a:r>
              <a:rPr lang="en-US" b="1" i="1" dirty="0" smtClean="0">
                <a:solidFill>
                  <a:schemeClr val="tx1"/>
                </a:solidFill>
              </a:rPr>
              <a:t>Test Cases Overview</a:t>
            </a:r>
            <a:endParaRPr lang="en-US" b="1" i="1" dirty="0">
              <a:solidFill>
                <a:schemeClr val="tx1"/>
              </a:solidFill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88720" y="1109770"/>
            <a:ext cx="4937760" cy="736282"/>
          </a:xfrm>
        </p:spPr>
        <p:txBody>
          <a:bodyPr/>
          <a:lstStyle/>
          <a:p>
            <a:pPr algn="just"/>
            <a:r>
              <a:rPr lang="en-US" i="1" dirty="0" smtClean="0">
                <a:solidFill>
                  <a:schemeClr val="tx1"/>
                </a:solidFill>
              </a:rPr>
              <a:t>A </a:t>
            </a:r>
            <a:r>
              <a:rPr lang="en-US" i="1" cap="none" dirty="0">
                <a:solidFill>
                  <a:schemeClr val="tx1"/>
                </a:solidFill>
              </a:rPr>
              <a:t>t</a:t>
            </a:r>
            <a:r>
              <a:rPr lang="en-US" i="1" cap="none" dirty="0" smtClean="0">
                <a:solidFill>
                  <a:schemeClr val="tx1"/>
                </a:solidFill>
              </a:rPr>
              <a:t>otal of</a:t>
            </a:r>
            <a:r>
              <a:rPr lang="en-US" i="1" dirty="0" smtClean="0">
                <a:solidFill>
                  <a:schemeClr val="tx1"/>
                </a:solidFill>
              </a:rPr>
              <a:t> </a:t>
            </a:r>
            <a:r>
              <a:rPr lang="en-US" b="1" i="1" dirty="0" smtClean="0">
                <a:solidFill>
                  <a:schemeClr val="tx1"/>
                </a:solidFill>
              </a:rPr>
              <a:t>150</a:t>
            </a:r>
            <a:r>
              <a:rPr lang="en-US" i="1" dirty="0" smtClean="0">
                <a:solidFill>
                  <a:schemeClr val="tx1"/>
                </a:solidFill>
              </a:rPr>
              <a:t> </a:t>
            </a:r>
            <a:r>
              <a:rPr lang="en-US" i="1" cap="none" dirty="0" smtClean="0">
                <a:solidFill>
                  <a:schemeClr val="tx1"/>
                </a:solidFill>
              </a:rPr>
              <a:t>test cases designed for this session and </a:t>
            </a:r>
            <a:r>
              <a:rPr lang="en-US" b="1" i="1" cap="none" dirty="0" smtClean="0">
                <a:solidFill>
                  <a:schemeClr val="tx1"/>
                </a:solidFill>
              </a:rPr>
              <a:t>149</a:t>
            </a:r>
            <a:r>
              <a:rPr lang="en-US" i="1" cap="none" dirty="0" smtClean="0">
                <a:solidFill>
                  <a:schemeClr val="tx1"/>
                </a:solidFill>
              </a:rPr>
              <a:t> (99%) were </a:t>
            </a:r>
            <a:r>
              <a:rPr lang="en-US" b="1" i="1" cap="none" dirty="0" smtClean="0">
                <a:solidFill>
                  <a:schemeClr val="tx1"/>
                </a:solidFill>
              </a:rPr>
              <a:t>executed.</a:t>
            </a:r>
            <a:endParaRPr lang="en-US" b="1" i="1" cap="none" dirty="0">
              <a:solidFill>
                <a:schemeClr val="tx1"/>
              </a:solidFill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109770"/>
            <a:ext cx="4937760" cy="736282"/>
          </a:xfrm>
        </p:spPr>
        <p:txBody>
          <a:bodyPr>
            <a:normAutofit fontScale="92500" lnSpcReduction="20000"/>
          </a:bodyPr>
          <a:lstStyle/>
          <a:p>
            <a:pPr algn="just"/>
            <a:r>
              <a:rPr lang="en-US" i="1" dirty="0" smtClean="0">
                <a:solidFill>
                  <a:schemeClr val="tx1"/>
                </a:solidFill>
              </a:rPr>
              <a:t>O</a:t>
            </a:r>
            <a:r>
              <a:rPr lang="en-US" i="1" cap="none" dirty="0" smtClean="0">
                <a:solidFill>
                  <a:schemeClr val="tx1"/>
                </a:solidFill>
              </a:rPr>
              <a:t>ut of a total of 149 executed test cases, </a:t>
            </a:r>
            <a:r>
              <a:rPr lang="en-US" b="1" i="1" cap="none" dirty="0">
                <a:solidFill>
                  <a:schemeClr val="tx1"/>
                </a:solidFill>
              </a:rPr>
              <a:t>9</a:t>
            </a:r>
            <a:r>
              <a:rPr lang="en-US" i="1" cap="none" dirty="0" smtClean="0">
                <a:solidFill>
                  <a:schemeClr val="tx1"/>
                </a:solidFill>
              </a:rPr>
              <a:t> (6%) test cases were selected to form the </a:t>
            </a:r>
            <a:r>
              <a:rPr lang="en-US" b="1" i="1" cap="none" dirty="0" smtClean="0">
                <a:solidFill>
                  <a:schemeClr val="tx1"/>
                </a:solidFill>
              </a:rPr>
              <a:t>Smoke Suite.</a:t>
            </a:r>
            <a:endParaRPr lang="en-US" b="1" i="1" cap="none" dirty="0">
              <a:solidFill>
                <a:schemeClr val="tx1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3686184" y="6459785"/>
            <a:ext cx="8127125" cy="365125"/>
          </a:xfrm>
        </p:spPr>
        <p:txBody>
          <a:bodyPr/>
          <a:lstStyle/>
          <a:p>
            <a:pPr algn="r"/>
            <a:r>
              <a:rPr lang="en-US" sz="1600" b="1" dirty="0" err="1" smtClean="0"/>
              <a:t>Mihaela</a:t>
            </a:r>
            <a:r>
              <a:rPr lang="en-US" sz="1600" b="1" dirty="0" smtClean="0"/>
              <a:t> </a:t>
            </a:r>
            <a:r>
              <a:rPr lang="en-US" sz="1600" b="1" dirty="0" err="1" smtClean="0"/>
              <a:t>Moga</a:t>
            </a:r>
            <a:endParaRPr lang="en-US" sz="1600" b="1" dirty="0"/>
          </a:p>
        </p:txBody>
      </p:sp>
      <p:graphicFrame>
        <p:nvGraphicFramePr>
          <p:cNvPr id="14" name="Content Placeholder 13"/>
          <p:cNvGraphicFramePr>
            <a:graphicFrameLocks noGrp="1"/>
          </p:cNvGraphicFramePr>
          <p:nvPr>
            <p:ph sz="quarter" idx="4"/>
            <p:extLst>
              <p:ext uri="{D42A27DB-BD31-4B8C-83A1-F6EECF244321}">
                <p14:modId xmlns:p14="http://schemas.microsoft.com/office/powerpoint/2010/main" val="2648920072"/>
              </p:ext>
            </p:extLst>
          </p:nvPr>
        </p:nvGraphicFramePr>
        <p:xfrm>
          <a:off x="6218238" y="1846263"/>
          <a:ext cx="5326062" cy="41148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10" name="Content Placeholder 9"/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2789942733"/>
              </p:ext>
            </p:extLst>
          </p:nvPr>
        </p:nvGraphicFramePr>
        <p:xfrm>
          <a:off x="190500" y="1846052"/>
          <a:ext cx="5845176" cy="411501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24937169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286604"/>
            <a:ext cx="10058400" cy="808772"/>
          </a:xfrm>
        </p:spPr>
        <p:txBody>
          <a:bodyPr>
            <a:normAutofit/>
          </a:bodyPr>
          <a:lstStyle/>
          <a:p>
            <a:r>
              <a:rPr lang="en-US" b="1" i="1" dirty="0">
                <a:solidFill>
                  <a:schemeClr val="tx1"/>
                </a:solidFill>
              </a:rPr>
              <a:t>Bugs Overview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998327"/>
            <a:ext cx="10058400" cy="736282"/>
          </a:xfrm>
        </p:spPr>
        <p:txBody>
          <a:bodyPr>
            <a:normAutofit fontScale="92500"/>
          </a:bodyPr>
          <a:lstStyle/>
          <a:p>
            <a:pPr marL="342900" indent="-342900">
              <a:spcBef>
                <a:spcPts val="0"/>
              </a:spcBef>
              <a:buClrTx/>
              <a:buFont typeface="Wingdings" panose="05000000000000000000" pitchFamily="2" charset="2"/>
              <a:buChar char="Ø"/>
            </a:pPr>
            <a:r>
              <a:rPr lang="en-US" dirty="0" smtClean="0">
                <a:solidFill>
                  <a:schemeClr val="tx1"/>
                </a:solidFill>
              </a:rPr>
              <a:t>28 </a:t>
            </a:r>
            <a:r>
              <a:rPr lang="en-US" cap="none" dirty="0" smtClean="0">
                <a:solidFill>
                  <a:schemeClr val="tx1"/>
                </a:solidFill>
              </a:rPr>
              <a:t>defects identified (1 Blocker, 1 critical, 2 Major, 12 Normal, 12 Minor)</a:t>
            </a:r>
          </a:p>
          <a:p>
            <a:pPr marL="342900" indent="-342900" algn="just">
              <a:spcBef>
                <a:spcPts val="0"/>
              </a:spcBef>
              <a:buClrTx/>
              <a:buFont typeface="Wingdings" panose="05000000000000000000" pitchFamily="2" charset="2"/>
              <a:buChar char="Ø"/>
            </a:pPr>
            <a:r>
              <a:rPr lang="en-US" dirty="0" smtClean="0">
                <a:solidFill>
                  <a:schemeClr val="tx1"/>
                </a:solidFill>
              </a:rPr>
              <a:t>7 </a:t>
            </a:r>
            <a:r>
              <a:rPr lang="en-US" cap="none" dirty="0" smtClean="0">
                <a:solidFill>
                  <a:schemeClr val="tx1"/>
                </a:solidFill>
              </a:rPr>
              <a:t>improvements &amp; 2 features proposed (including Favorite, email confirmation, merging 2 pages) </a:t>
            </a:r>
            <a:endParaRPr lang="en-US" cap="none" dirty="0">
              <a:solidFill>
                <a:schemeClr val="tx1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3686184" y="6459785"/>
            <a:ext cx="8053234" cy="365125"/>
          </a:xfrm>
        </p:spPr>
        <p:txBody>
          <a:bodyPr/>
          <a:lstStyle/>
          <a:p>
            <a:pPr algn="r"/>
            <a:r>
              <a:rPr lang="en-US" sz="1600" b="1" dirty="0" err="1" smtClean="0"/>
              <a:t>Mihaela</a:t>
            </a:r>
            <a:r>
              <a:rPr lang="en-US" sz="1600" b="1" dirty="0" smtClean="0"/>
              <a:t> </a:t>
            </a:r>
            <a:r>
              <a:rPr lang="en-US" sz="1600" b="1" dirty="0" err="1" smtClean="0"/>
              <a:t>Moga</a:t>
            </a:r>
            <a:endParaRPr lang="en-US" sz="1600" b="1" dirty="0"/>
          </a:p>
        </p:txBody>
      </p:sp>
      <p:graphicFrame>
        <p:nvGraphicFramePr>
          <p:cNvPr id="11" name="Content Placeholder 10"/>
          <p:cNvGraphicFramePr>
            <a:graphicFrameLocks noGrp="1"/>
          </p:cNvGraphicFramePr>
          <p:nvPr>
            <p:ph sz="quarter" idx="4"/>
            <p:extLst>
              <p:ext uri="{D42A27DB-BD31-4B8C-83A1-F6EECF244321}">
                <p14:modId xmlns:p14="http://schemas.microsoft.com/office/powerpoint/2010/main" val="2585326153"/>
              </p:ext>
            </p:extLst>
          </p:nvPr>
        </p:nvGraphicFramePr>
        <p:xfrm>
          <a:off x="6218238" y="1807099"/>
          <a:ext cx="5521180" cy="415396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13" name="Content Placeholder 12"/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2483488836"/>
              </p:ext>
            </p:extLst>
          </p:nvPr>
        </p:nvGraphicFramePr>
        <p:xfrm>
          <a:off x="471055" y="1807099"/>
          <a:ext cx="5564620" cy="415396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</p:spTree>
    <p:extLst>
      <p:ext uri="{BB962C8B-B14F-4D97-AF65-F5344CB8AC3E}">
        <p14:creationId xmlns:p14="http://schemas.microsoft.com/office/powerpoint/2010/main" val="18404694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286604"/>
            <a:ext cx="10058400" cy="808772"/>
          </a:xfrm>
        </p:spPr>
        <p:txBody>
          <a:bodyPr>
            <a:normAutofit/>
          </a:bodyPr>
          <a:lstStyle/>
          <a:p>
            <a:r>
              <a:rPr lang="en-US" b="1" i="1" dirty="0" smtClean="0">
                <a:solidFill>
                  <a:schemeClr val="tx1"/>
                </a:solidFill>
              </a:rPr>
              <a:t>Test Cases Results</a:t>
            </a:r>
            <a:endParaRPr lang="en-US" b="1" i="1" dirty="0">
              <a:solidFill>
                <a:schemeClr val="tx1"/>
              </a:solidFill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998327"/>
            <a:ext cx="10058400" cy="736282"/>
          </a:xfrm>
        </p:spPr>
        <p:txBody>
          <a:bodyPr>
            <a:normAutofit/>
          </a:bodyPr>
          <a:lstStyle/>
          <a:p>
            <a:pPr algn="just">
              <a:spcBef>
                <a:spcPts val="0"/>
              </a:spcBef>
              <a:buClrTx/>
            </a:pPr>
            <a:r>
              <a:rPr lang="en-US" cap="none" dirty="0" smtClean="0">
                <a:solidFill>
                  <a:schemeClr val="tx1"/>
                </a:solidFill>
              </a:rPr>
              <a:t>Out of 150 test cases: </a:t>
            </a:r>
            <a:r>
              <a:rPr lang="en-US" b="1" cap="none" dirty="0" smtClean="0">
                <a:solidFill>
                  <a:schemeClr val="tx1"/>
                </a:solidFill>
              </a:rPr>
              <a:t>1</a:t>
            </a:r>
            <a:r>
              <a:rPr lang="en-US" cap="none" dirty="0" smtClean="0">
                <a:solidFill>
                  <a:schemeClr val="tx1"/>
                </a:solidFill>
              </a:rPr>
              <a:t> (1%) </a:t>
            </a:r>
            <a:r>
              <a:rPr lang="en-US" b="1" cap="none" dirty="0" smtClean="0">
                <a:solidFill>
                  <a:schemeClr val="tx1"/>
                </a:solidFill>
              </a:rPr>
              <a:t>not run</a:t>
            </a:r>
            <a:r>
              <a:rPr lang="en-US" cap="none" dirty="0" smtClean="0">
                <a:solidFill>
                  <a:schemeClr val="tx1"/>
                </a:solidFill>
              </a:rPr>
              <a:t>, </a:t>
            </a:r>
            <a:r>
              <a:rPr lang="en-US" b="1" cap="none" dirty="0" smtClean="0">
                <a:solidFill>
                  <a:schemeClr val="tx1"/>
                </a:solidFill>
              </a:rPr>
              <a:t>109</a:t>
            </a:r>
            <a:r>
              <a:rPr lang="en-US" cap="none" dirty="0" smtClean="0">
                <a:solidFill>
                  <a:schemeClr val="tx1"/>
                </a:solidFill>
              </a:rPr>
              <a:t> (72%) </a:t>
            </a:r>
            <a:r>
              <a:rPr lang="en-US" b="1" cap="none" dirty="0" smtClean="0">
                <a:solidFill>
                  <a:srgbClr val="00B050"/>
                </a:solidFill>
              </a:rPr>
              <a:t>passed</a:t>
            </a:r>
            <a:r>
              <a:rPr lang="en-US" cap="none" dirty="0" smtClean="0">
                <a:solidFill>
                  <a:schemeClr val="tx1"/>
                </a:solidFill>
              </a:rPr>
              <a:t>, </a:t>
            </a:r>
            <a:r>
              <a:rPr lang="en-US" b="1" cap="none" dirty="0" smtClean="0">
                <a:solidFill>
                  <a:schemeClr val="tx1"/>
                </a:solidFill>
              </a:rPr>
              <a:t>39</a:t>
            </a:r>
            <a:r>
              <a:rPr lang="en-US" cap="none" dirty="0" smtClean="0">
                <a:solidFill>
                  <a:schemeClr val="tx1"/>
                </a:solidFill>
              </a:rPr>
              <a:t> (26%) </a:t>
            </a:r>
            <a:r>
              <a:rPr lang="en-US" b="1" cap="none" dirty="0" smtClean="0">
                <a:solidFill>
                  <a:srgbClr val="FF0000"/>
                </a:solidFill>
              </a:rPr>
              <a:t>failed</a:t>
            </a:r>
            <a:r>
              <a:rPr lang="en-US" cap="none" dirty="0" smtClean="0">
                <a:solidFill>
                  <a:schemeClr val="tx1"/>
                </a:solidFill>
              </a:rPr>
              <a:t> </a:t>
            </a:r>
            <a:r>
              <a:rPr lang="en-US" cap="none" dirty="0">
                <a:solidFill>
                  <a:schemeClr val="tx1"/>
                </a:solidFill>
              </a:rPr>
              <a:t>&amp;</a:t>
            </a:r>
            <a:r>
              <a:rPr lang="en-US" cap="none" dirty="0" smtClean="0">
                <a:solidFill>
                  <a:schemeClr val="tx1"/>
                </a:solidFill>
              </a:rPr>
              <a:t> </a:t>
            </a:r>
            <a:r>
              <a:rPr lang="en-US" b="1" cap="none" dirty="0" smtClean="0">
                <a:solidFill>
                  <a:schemeClr val="tx1"/>
                </a:solidFill>
              </a:rPr>
              <a:t>2</a:t>
            </a:r>
            <a:r>
              <a:rPr lang="en-US" cap="none" dirty="0" smtClean="0">
                <a:solidFill>
                  <a:schemeClr val="tx1"/>
                </a:solidFill>
              </a:rPr>
              <a:t> (1%) are </a:t>
            </a:r>
            <a:r>
              <a:rPr lang="en-US" b="1" cap="none" dirty="0" smtClean="0">
                <a:solidFill>
                  <a:srgbClr val="00B0F0"/>
                </a:solidFill>
              </a:rPr>
              <a:t>blocked</a:t>
            </a:r>
            <a:r>
              <a:rPr lang="en-US" cap="none" dirty="0" smtClean="0">
                <a:solidFill>
                  <a:schemeClr val="tx1"/>
                </a:solidFill>
              </a:rPr>
              <a:t>.  </a:t>
            </a:r>
            <a:endParaRPr lang="en-US" cap="none" dirty="0">
              <a:solidFill>
                <a:schemeClr val="tx1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3686185" y="6459785"/>
            <a:ext cx="7991466" cy="365125"/>
          </a:xfrm>
        </p:spPr>
        <p:txBody>
          <a:bodyPr/>
          <a:lstStyle/>
          <a:p>
            <a:pPr algn="r"/>
            <a:r>
              <a:rPr lang="en-US" sz="1600" b="1" dirty="0" err="1" smtClean="0"/>
              <a:t>Mihaela</a:t>
            </a:r>
            <a:r>
              <a:rPr lang="en-US" sz="1600" b="1" dirty="0" smtClean="0"/>
              <a:t> </a:t>
            </a:r>
            <a:r>
              <a:rPr lang="en-US" sz="1600" b="1" dirty="0" err="1" smtClean="0"/>
              <a:t>Moga</a:t>
            </a:r>
            <a:endParaRPr lang="en-US" sz="1600" b="1" dirty="0"/>
          </a:p>
        </p:txBody>
      </p:sp>
      <p:graphicFrame>
        <p:nvGraphicFramePr>
          <p:cNvPr id="8" name="Content Placeholder 7"/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361735025"/>
              </p:ext>
            </p:extLst>
          </p:nvPr>
        </p:nvGraphicFramePr>
        <p:xfrm>
          <a:off x="647700" y="1734609"/>
          <a:ext cx="5570538" cy="422645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9" name="Content Placeholder 8"/>
          <p:cNvGraphicFramePr>
            <a:graphicFrameLocks noGrp="1"/>
          </p:cNvGraphicFramePr>
          <p:nvPr>
            <p:ph sz="quarter" idx="4"/>
            <p:extLst>
              <p:ext uri="{D42A27DB-BD31-4B8C-83A1-F6EECF244321}">
                <p14:modId xmlns:p14="http://schemas.microsoft.com/office/powerpoint/2010/main" val="3138725248"/>
              </p:ext>
            </p:extLst>
          </p:nvPr>
        </p:nvGraphicFramePr>
        <p:xfrm>
          <a:off x="6218238" y="1734609"/>
          <a:ext cx="5783262" cy="422645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10233438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1097280" y="1845734"/>
            <a:ext cx="10058400" cy="4402666"/>
          </a:xfrm>
        </p:spPr>
        <p:txBody>
          <a:bodyPr>
            <a:normAutofit/>
          </a:bodyPr>
          <a:lstStyle/>
          <a:p>
            <a:pPr marL="0" indent="0" algn="just">
              <a:buClrTx/>
              <a:buNone/>
            </a:pPr>
            <a:r>
              <a:rPr lang="en-US" dirty="0" smtClean="0">
                <a:solidFill>
                  <a:schemeClr val="tx1"/>
                </a:solidFill>
              </a:rPr>
              <a:t> </a:t>
            </a:r>
          </a:p>
          <a:p>
            <a:pPr algn="just">
              <a:buClrTx/>
              <a:buFont typeface="Wingdings" panose="05000000000000000000" pitchFamily="2" charset="2"/>
              <a:buChar char="Ø"/>
            </a:pPr>
            <a:r>
              <a:rPr lang="en-US" dirty="0" smtClean="0">
                <a:solidFill>
                  <a:schemeClr val="tx1"/>
                </a:solidFill>
              </a:rPr>
              <a:t>Most </a:t>
            </a:r>
            <a:r>
              <a:rPr lang="en-US" dirty="0">
                <a:solidFill>
                  <a:schemeClr val="tx1"/>
                </a:solidFill>
              </a:rPr>
              <a:t>bugs were identified for </a:t>
            </a:r>
            <a:r>
              <a:rPr lang="en-US" dirty="0" smtClean="0">
                <a:solidFill>
                  <a:schemeClr val="tx1"/>
                </a:solidFill>
              </a:rPr>
              <a:t>the “Main </a:t>
            </a:r>
            <a:r>
              <a:rPr lang="en-US" dirty="0">
                <a:solidFill>
                  <a:schemeClr val="tx1"/>
                </a:solidFill>
              </a:rPr>
              <a:t>Page” and “</a:t>
            </a:r>
            <a:r>
              <a:rPr lang="en-US" dirty="0" err="1">
                <a:solidFill>
                  <a:schemeClr val="tx1"/>
                </a:solidFill>
              </a:rPr>
              <a:t>Filtrare</a:t>
            </a:r>
            <a:r>
              <a:rPr lang="en-US" dirty="0">
                <a:solidFill>
                  <a:schemeClr val="tx1"/>
                </a:solidFill>
              </a:rPr>
              <a:t>” </a:t>
            </a:r>
            <a:r>
              <a:rPr lang="en-US" dirty="0" smtClean="0">
                <a:solidFill>
                  <a:schemeClr val="tx1"/>
                </a:solidFill>
              </a:rPr>
              <a:t>functionalities</a:t>
            </a:r>
            <a:endParaRPr lang="en-US" dirty="0">
              <a:solidFill>
                <a:schemeClr val="tx1"/>
              </a:solidFill>
            </a:endParaRPr>
          </a:p>
          <a:p>
            <a:pPr algn="just">
              <a:buClrTx/>
              <a:buFont typeface="Wingdings" panose="05000000000000000000" pitchFamily="2" charset="2"/>
              <a:buChar char="q"/>
            </a:pPr>
            <a:r>
              <a:rPr lang="en-US" b="1" dirty="0" smtClean="0"/>
              <a:t> </a:t>
            </a:r>
            <a:r>
              <a:rPr lang="en-US" dirty="0" smtClean="0">
                <a:solidFill>
                  <a:schemeClr val="tx1"/>
                </a:solidFill>
              </a:rPr>
              <a:t>However</a:t>
            </a:r>
            <a:r>
              <a:rPr lang="en-US" b="1" dirty="0"/>
              <a:t> </a:t>
            </a:r>
            <a:r>
              <a:rPr lang="en-US" b="1" dirty="0">
                <a:solidFill>
                  <a:schemeClr val="tx1"/>
                </a:solidFill>
              </a:rPr>
              <a:t>86% </a:t>
            </a:r>
            <a:r>
              <a:rPr lang="en-US" sz="2000" dirty="0" smtClean="0">
                <a:solidFill>
                  <a:schemeClr val="tx1"/>
                </a:solidFill>
              </a:rPr>
              <a:t>of defects have </a:t>
            </a:r>
            <a:r>
              <a:rPr lang="en-US" sz="2000" b="1" dirty="0" smtClean="0">
                <a:solidFill>
                  <a:schemeClr val="tx1"/>
                </a:solidFill>
              </a:rPr>
              <a:t>normal </a:t>
            </a:r>
            <a:r>
              <a:rPr lang="en-US" sz="2000" dirty="0" smtClean="0">
                <a:solidFill>
                  <a:schemeClr val="tx1"/>
                </a:solidFill>
              </a:rPr>
              <a:t>and</a:t>
            </a:r>
            <a:r>
              <a:rPr lang="en-US" sz="2000" b="1" dirty="0" smtClean="0">
                <a:solidFill>
                  <a:schemeClr val="tx1"/>
                </a:solidFill>
              </a:rPr>
              <a:t> minor severity </a:t>
            </a:r>
            <a:endParaRPr lang="en-US" sz="2000" dirty="0" smtClean="0">
              <a:solidFill>
                <a:schemeClr val="tx1"/>
              </a:solidFill>
            </a:endParaRPr>
          </a:p>
          <a:p>
            <a:pPr algn="just">
              <a:buClrTx/>
              <a:buFont typeface="Wingdings" panose="05000000000000000000" pitchFamily="2" charset="2"/>
              <a:buChar char="q"/>
            </a:pP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smtClean="0">
                <a:solidFill>
                  <a:schemeClr val="tx1"/>
                </a:solidFill>
              </a:rPr>
              <a:t>I </a:t>
            </a:r>
            <a:r>
              <a:rPr lang="en-US" dirty="0">
                <a:solidFill>
                  <a:schemeClr val="tx1"/>
                </a:solidFill>
              </a:rPr>
              <a:t>would recommend this </a:t>
            </a:r>
            <a:r>
              <a:rPr lang="en-US" dirty="0" smtClean="0">
                <a:solidFill>
                  <a:schemeClr val="tx1"/>
                </a:solidFill>
              </a:rPr>
              <a:t>website </a:t>
            </a:r>
            <a:r>
              <a:rPr lang="en-US" dirty="0">
                <a:solidFill>
                  <a:schemeClr val="tx1"/>
                </a:solidFill>
              </a:rPr>
              <a:t>as user is able to perform an end-to-end </a:t>
            </a:r>
            <a:r>
              <a:rPr lang="en-US" dirty="0" smtClean="0">
                <a:solidFill>
                  <a:schemeClr val="tx1"/>
                </a:solidFill>
              </a:rPr>
              <a:t>flow </a:t>
            </a:r>
            <a:endParaRPr lang="en-US" sz="2100" b="1" dirty="0" smtClean="0">
              <a:solidFill>
                <a:schemeClr val="tx1"/>
              </a:solidFill>
            </a:endParaRPr>
          </a:p>
          <a:p>
            <a:pPr algn="just">
              <a:buClrTx/>
              <a:buFont typeface="Wingdings" panose="05000000000000000000" pitchFamily="2" charset="2"/>
              <a:buChar char="Ø"/>
            </a:pPr>
            <a:r>
              <a:rPr lang="en-US" sz="2100" b="1" dirty="0" smtClean="0">
                <a:solidFill>
                  <a:schemeClr val="tx1"/>
                </a:solidFill>
              </a:rPr>
              <a:t>Recommendations</a:t>
            </a:r>
            <a:r>
              <a:rPr lang="en-US" b="1" dirty="0" smtClean="0"/>
              <a:t>: </a:t>
            </a:r>
          </a:p>
          <a:p>
            <a:pPr lvl="2" algn="just">
              <a:buClr>
                <a:schemeClr val="tx1"/>
              </a:buClr>
              <a:buFont typeface="Wingdings" panose="05000000000000000000" pitchFamily="2" charset="2"/>
              <a:buChar char="ü"/>
            </a:pPr>
            <a:r>
              <a:rPr lang="en-US" b="1" dirty="0" smtClean="0"/>
              <a:t> </a:t>
            </a:r>
            <a:r>
              <a:rPr lang="en-US" sz="2100" dirty="0">
                <a:solidFill>
                  <a:schemeClr val="tx1"/>
                </a:solidFill>
              </a:rPr>
              <a:t>fixing at least the </a:t>
            </a:r>
            <a:r>
              <a:rPr lang="en-US" sz="2100" dirty="0" smtClean="0">
                <a:solidFill>
                  <a:schemeClr val="tx1"/>
                </a:solidFill>
              </a:rPr>
              <a:t>blocker, critical and </a:t>
            </a:r>
            <a:r>
              <a:rPr lang="en-US" sz="2100" dirty="0">
                <a:solidFill>
                  <a:schemeClr val="tx1"/>
                </a:solidFill>
              </a:rPr>
              <a:t>major </a:t>
            </a:r>
            <a:r>
              <a:rPr lang="en-US" sz="2100" dirty="0" smtClean="0">
                <a:solidFill>
                  <a:schemeClr val="tx1"/>
                </a:solidFill>
              </a:rPr>
              <a:t>defects</a:t>
            </a:r>
          </a:p>
          <a:p>
            <a:pPr lvl="2" algn="just">
              <a:buClr>
                <a:schemeClr val="tx1"/>
              </a:buClr>
              <a:buFont typeface="Wingdings" panose="05000000000000000000" pitchFamily="2" charset="2"/>
              <a:buChar char="ü"/>
            </a:pPr>
            <a:r>
              <a:rPr lang="en-US" sz="2100" dirty="0">
                <a:solidFill>
                  <a:schemeClr val="tx1"/>
                </a:solidFill>
              </a:rPr>
              <a:t>t</a:t>
            </a:r>
            <a:r>
              <a:rPr lang="en-US" sz="2100" dirty="0" smtClean="0">
                <a:solidFill>
                  <a:schemeClr val="tx1"/>
                </a:solidFill>
              </a:rPr>
              <a:t>o implement the </a:t>
            </a:r>
            <a:r>
              <a:rPr lang="en-US" sz="2100" b="1" dirty="0" smtClean="0">
                <a:solidFill>
                  <a:schemeClr val="tx1"/>
                </a:solidFill>
              </a:rPr>
              <a:t>features</a:t>
            </a:r>
            <a:r>
              <a:rPr lang="en-US" sz="2100" dirty="0" smtClean="0">
                <a:solidFill>
                  <a:schemeClr val="tx1"/>
                </a:solidFill>
              </a:rPr>
              <a:t> and </a:t>
            </a:r>
            <a:r>
              <a:rPr lang="en-US" sz="2100" b="1" dirty="0" smtClean="0">
                <a:solidFill>
                  <a:schemeClr val="tx1"/>
                </a:solidFill>
              </a:rPr>
              <a:t>improvements</a:t>
            </a:r>
            <a:r>
              <a:rPr lang="en-US" sz="2100" dirty="0" smtClean="0">
                <a:solidFill>
                  <a:schemeClr val="tx1"/>
                </a:solidFill>
              </a:rPr>
              <a:t> suggested </a:t>
            </a:r>
            <a:r>
              <a:rPr lang="en-US" sz="2100" dirty="0">
                <a:solidFill>
                  <a:schemeClr val="tx1"/>
                </a:solidFill>
              </a:rPr>
              <a:t>(including Favorite, email confirmation, merging 2 pages</a:t>
            </a:r>
            <a:r>
              <a:rPr lang="en-US" sz="2100" dirty="0" smtClean="0">
                <a:solidFill>
                  <a:schemeClr val="tx1"/>
                </a:solidFill>
              </a:rPr>
              <a:t>)</a:t>
            </a:r>
            <a:endParaRPr lang="en-US" sz="2100" dirty="0">
              <a:solidFill>
                <a:schemeClr val="tx1"/>
              </a:solidFill>
            </a:endParaRPr>
          </a:p>
          <a:p>
            <a:pPr algn="just">
              <a:buClrTx/>
              <a:buFont typeface="Wingdings" panose="05000000000000000000" pitchFamily="2" charset="2"/>
              <a:buChar char="Ø"/>
            </a:pPr>
            <a:r>
              <a:rPr lang="en-US" dirty="0">
                <a:solidFill>
                  <a:schemeClr val="tx1"/>
                </a:solidFill>
              </a:rPr>
              <a:t>Estimated </a:t>
            </a:r>
            <a:r>
              <a:rPr lang="en-US" b="1" dirty="0">
                <a:solidFill>
                  <a:schemeClr val="tx1"/>
                </a:solidFill>
              </a:rPr>
              <a:t>test coverage </a:t>
            </a:r>
            <a:r>
              <a:rPr lang="en-US" dirty="0">
                <a:solidFill>
                  <a:schemeClr val="tx1"/>
                </a:solidFill>
              </a:rPr>
              <a:t>of functional and non-functional requirements: 80%</a:t>
            </a:r>
          </a:p>
          <a:p>
            <a:pPr marL="0" indent="0" algn="just">
              <a:buClrTx/>
              <a:buNone/>
            </a:pPr>
            <a:endParaRPr lang="en-US" b="1" dirty="0" smtClean="0"/>
          </a:p>
          <a:p>
            <a:pPr algn="just">
              <a:buClrTx/>
              <a:buFont typeface="Wingdings" panose="05000000000000000000" pitchFamily="2" charset="2"/>
              <a:buChar char="Ø"/>
            </a:pPr>
            <a:endParaRPr lang="en-US" b="1" dirty="0"/>
          </a:p>
        </p:txBody>
      </p:sp>
      <p:pic>
        <p:nvPicPr>
          <p:cNvPr id="1028" name="Picture 4" descr="Conclusion png images | PNGWi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7280" y="596932"/>
            <a:ext cx="965936" cy="11404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        </a:t>
            </a:r>
            <a:r>
              <a:rPr lang="en-US" b="1" i="1" dirty="0" smtClean="0">
                <a:solidFill>
                  <a:schemeClr val="tx1"/>
                </a:solidFill>
              </a:rPr>
              <a:t>Conclusions</a:t>
            </a:r>
            <a:endParaRPr lang="en-US" b="1" i="1" dirty="0">
              <a:solidFill>
                <a:schemeClr val="tx1"/>
              </a:solidFill>
            </a:endParaRP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>
          <a:xfrm>
            <a:off x="3686185" y="6459785"/>
            <a:ext cx="8025524" cy="365125"/>
          </a:xfrm>
        </p:spPr>
        <p:txBody>
          <a:bodyPr/>
          <a:lstStyle/>
          <a:p>
            <a:pPr algn="r"/>
            <a:r>
              <a:rPr lang="en-US" sz="1600" b="1" dirty="0" err="1" smtClean="0"/>
              <a:t>Mihaela</a:t>
            </a:r>
            <a:r>
              <a:rPr lang="en-US" sz="1600" b="1" dirty="0" smtClean="0"/>
              <a:t> </a:t>
            </a:r>
            <a:r>
              <a:rPr lang="en-US" sz="1600" b="1" dirty="0" err="1" smtClean="0"/>
              <a:t>Moga</a:t>
            </a:r>
            <a:endParaRPr lang="en-US" sz="1600" b="1" dirty="0"/>
          </a:p>
        </p:txBody>
      </p:sp>
    </p:spTree>
    <p:extLst>
      <p:ext uri="{BB962C8B-B14F-4D97-AF65-F5344CB8AC3E}">
        <p14:creationId xmlns:p14="http://schemas.microsoft.com/office/powerpoint/2010/main" val="20312160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Retrospect">
  <a:themeElements>
    <a:clrScheme name="Retrospect">
      <a:dk1>
        <a:srgbClr val="000000"/>
      </a:dk1>
      <a:lt1>
        <a:srgbClr val="FFFFFF"/>
      </a:lt1>
      <a:dk2>
        <a:srgbClr val="46464A"/>
      </a:dk2>
      <a:lt2>
        <a:srgbClr val="D1D9E1"/>
      </a:lt2>
      <a:accent1>
        <a:srgbClr val="6F6F74"/>
      </a:accent1>
      <a:accent2>
        <a:srgbClr val="A7B789"/>
      </a:accent2>
      <a:accent3>
        <a:srgbClr val="BEAE98"/>
      </a:accent3>
      <a:accent4>
        <a:srgbClr val="92A9B9"/>
      </a:accent4>
      <a:accent5>
        <a:srgbClr val="9C8265"/>
      </a:accent5>
      <a:accent6>
        <a:srgbClr val="8D6974"/>
      </a:accent6>
      <a:hlink>
        <a:srgbClr val="67AABF"/>
      </a:hlink>
      <a:folHlink>
        <a:srgbClr val="B1B5AB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BAB94BD4-5D6D-4148-AB57-A4CCF1FD4E0C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2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3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2760</TotalTime>
  <Words>420</Words>
  <Application>Microsoft Office PowerPoint</Application>
  <PresentationFormat>Widescreen</PresentationFormat>
  <Paragraphs>110</Paragraphs>
  <Slides>12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Calibri</vt:lpstr>
      <vt:lpstr>Calibri Light</vt:lpstr>
      <vt:lpstr>Wingdings</vt:lpstr>
      <vt:lpstr>Retrospect</vt:lpstr>
      <vt:lpstr>Final project presentation</vt:lpstr>
      <vt:lpstr>Agenda</vt:lpstr>
      <vt:lpstr>App Description</vt:lpstr>
      <vt:lpstr>Testing Approach</vt:lpstr>
      <vt:lpstr>Testing Type Covered A total of 150 designed Test Cases  -&gt; 135 (90%) Functional Testing                                                                  -&gt; 15 (10%) Non-functional Testing</vt:lpstr>
      <vt:lpstr>Test Cases Overview</vt:lpstr>
      <vt:lpstr>Bugs Overview</vt:lpstr>
      <vt:lpstr>Test Cases Results</vt:lpstr>
      <vt:lpstr>        Conclusions</vt:lpstr>
      <vt:lpstr>                 Lessons learned</vt:lpstr>
      <vt:lpstr>Thank you for this 4 month trip!     </vt:lpstr>
      <vt:lpstr>Q&amp;A -Waiting for your questions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Final project presentation</dc:title>
  <dc:creator>Windows User</dc:creator>
  <cp:lastModifiedBy>Windows User</cp:lastModifiedBy>
  <cp:revision>105</cp:revision>
  <dcterms:created xsi:type="dcterms:W3CDTF">2021-07-20T10:05:10Z</dcterms:created>
  <dcterms:modified xsi:type="dcterms:W3CDTF">2021-08-24T16:13:46Z</dcterms:modified>
</cp:coreProperties>
</file>

<file path=docProps/thumbnail.jpeg>
</file>